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3"/>
  </p:notesMasterIdLst>
  <p:sldIdLst>
    <p:sldId id="256" r:id="rId2"/>
  </p:sldIdLst>
  <p:sldSz cx="43891200" cy="329184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356"/>
    <p:restoredTop sz="94672"/>
  </p:normalViewPr>
  <p:slideViewPr>
    <p:cSldViewPr snapToGrid="0" snapToObjects="1">
      <p:cViewPr>
        <p:scale>
          <a:sx n="15" d="100"/>
          <a:sy n="15" d="100"/>
        </p:scale>
        <p:origin x="2344" y="86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F3C5630-2B26-2E4F-A71D-2F7761DC7C75}" type="datetimeFigureOut">
              <a:rPr lang="en-US" smtClean="0"/>
              <a:t>4/14/19</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8D6250B-7969-0846-A666-018C5D6905D3}" type="slidenum">
              <a:rPr lang="en-US" smtClean="0"/>
              <a:t>‹#›</a:t>
            </a:fld>
            <a:endParaRPr lang="en-US"/>
          </a:p>
        </p:txBody>
      </p:sp>
    </p:spTree>
    <p:extLst>
      <p:ext uri="{BB962C8B-B14F-4D97-AF65-F5344CB8AC3E}">
        <p14:creationId xmlns:p14="http://schemas.microsoft.com/office/powerpoint/2010/main" val="1176433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Would like to print copies of each ML recipe to distribute instead of putting on poster to save space</a:t>
            </a:r>
          </a:p>
        </p:txBody>
      </p:sp>
      <p:sp>
        <p:nvSpPr>
          <p:cNvPr id="4" name="Slide Number Placeholder 3"/>
          <p:cNvSpPr>
            <a:spLocks noGrp="1"/>
          </p:cNvSpPr>
          <p:nvPr>
            <p:ph type="sldNum" sz="quarter" idx="5"/>
          </p:nvPr>
        </p:nvSpPr>
        <p:spPr/>
        <p:txBody>
          <a:bodyPr/>
          <a:lstStyle/>
          <a:p>
            <a:fld id="{48D6250B-7969-0846-A666-018C5D6905D3}" type="slidenum">
              <a:rPr lang="en-US" smtClean="0"/>
              <a:t>1</a:t>
            </a:fld>
            <a:endParaRPr lang="en-US"/>
          </a:p>
        </p:txBody>
      </p:sp>
    </p:spTree>
    <p:extLst>
      <p:ext uri="{BB962C8B-B14F-4D97-AF65-F5344CB8AC3E}">
        <p14:creationId xmlns:p14="http://schemas.microsoft.com/office/powerpoint/2010/main" val="31606238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91840" y="5387342"/>
            <a:ext cx="37307520" cy="11460480"/>
          </a:xfrm>
        </p:spPr>
        <p:txBody>
          <a:bodyPr anchor="b"/>
          <a:lstStyle>
            <a:lvl1pPr algn="ctr">
              <a:defRPr sz="28800"/>
            </a:lvl1pPr>
          </a:lstStyle>
          <a:p>
            <a:r>
              <a:rPr lang="en-US"/>
              <a:t>Click to edit Master title style</a:t>
            </a:r>
            <a:endParaRPr lang="en-US" dirty="0"/>
          </a:p>
        </p:txBody>
      </p:sp>
      <p:sp>
        <p:nvSpPr>
          <p:cNvPr id="3" name="Subtitle 2"/>
          <p:cNvSpPr>
            <a:spLocks noGrp="1"/>
          </p:cNvSpPr>
          <p:nvPr>
            <p:ph type="subTitle" idx="1"/>
          </p:nvPr>
        </p:nvSpPr>
        <p:spPr>
          <a:xfrm>
            <a:off x="5486400" y="17289782"/>
            <a:ext cx="32918400" cy="7947658"/>
          </a:xfrm>
        </p:spPr>
        <p:txBody>
          <a:bodyPr/>
          <a:lstStyle>
            <a:lvl1pPr marL="0" indent="0" algn="ctr">
              <a:buNone/>
              <a:defRPr sz="11520"/>
            </a:lvl1pPr>
            <a:lvl2pPr marL="2194560" indent="0" algn="ctr">
              <a:buNone/>
              <a:defRPr sz="9600"/>
            </a:lvl2pPr>
            <a:lvl3pPr marL="4389120" indent="0" algn="ctr">
              <a:buNone/>
              <a:defRPr sz="8640"/>
            </a:lvl3pPr>
            <a:lvl4pPr marL="6583680" indent="0" algn="ctr">
              <a:buNone/>
              <a:defRPr sz="7680"/>
            </a:lvl4pPr>
            <a:lvl5pPr marL="8778240" indent="0" algn="ctr">
              <a:buNone/>
              <a:defRPr sz="7680"/>
            </a:lvl5pPr>
            <a:lvl6pPr marL="10972800" indent="0" algn="ctr">
              <a:buNone/>
              <a:defRPr sz="7680"/>
            </a:lvl6pPr>
            <a:lvl7pPr marL="13167360" indent="0" algn="ctr">
              <a:buNone/>
              <a:defRPr sz="7680"/>
            </a:lvl7pPr>
            <a:lvl8pPr marL="15361920" indent="0" algn="ctr">
              <a:buNone/>
              <a:defRPr sz="7680"/>
            </a:lvl8pPr>
            <a:lvl9pPr marL="17556480" indent="0" algn="ctr">
              <a:buNone/>
              <a:defRPr sz="768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9D44494-28C3-BB4E-9A33-83B3A960621F}" type="datetimeFigureOut">
              <a:rPr lang="en-US" smtClean="0"/>
              <a:t>4/14/19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22011E3-C1E8-DB47-BBC0-E1A0F938E51D}" type="slidenum">
              <a:rPr lang="en-US" smtClean="0"/>
              <a:t>‹#›</a:t>
            </a:fld>
            <a:endParaRPr lang="en-US"/>
          </a:p>
        </p:txBody>
      </p:sp>
    </p:spTree>
    <p:extLst>
      <p:ext uri="{BB962C8B-B14F-4D97-AF65-F5344CB8AC3E}">
        <p14:creationId xmlns:p14="http://schemas.microsoft.com/office/powerpoint/2010/main" val="4564032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9D44494-28C3-BB4E-9A33-83B3A960621F}" type="datetimeFigureOut">
              <a:rPr lang="en-US" smtClean="0"/>
              <a:t>4/14/19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22011E3-C1E8-DB47-BBC0-E1A0F938E51D}" type="slidenum">
              <a:rPr lang="en-US" smtClean="0"/>
              <a:t>‹#›</a:t>
            </a:fld>
            <a:endParaRPr lang="en-US"/>
          </a:p>
        </p:txBody>
      </p:sp>
    </p:spTree>
    <p:extLst>
      <p:ext uri="{BB962C8B-B14F-4D97-AF65-F5344CB8AC3E}">
        <p14:creationId xmlns:p14="http://schemas.microsoft.com/office/powerpoint/2010/main" val="24409534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409642" y="1752600"/>
            <a:ext cx="9464040" cy="2789682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017522" y="1752600"/>
            <a:ext cx="27843480" cy="2789682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9D44494-28C3-BB4E-9A33-83B3A960621F}" type="datetimeFigureOut">
              <a:rPr lang="en-US" smtClean="0"/>
              <a:t>4/14/19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22011E3-C1E8-DB47-BBC0-E1A0F938E51D}" type="slidenum">
              <a:rPr lang="en-US" smtClean="0"/>
              <a:t>‹#›</a:t>
            </a:fld>
            <a:endParaRPr lang="en-US"/>
          </a:p>
        </p:txBody>
      </p:sp>
    </p:spTree>
    <p:extLst>
      <p:ext uri="{BB962C8B-B14F-4D97-AF65-F5344CB8AC3E}">
        <p14:creationId xmlns:p14="http://schemas.microsoft.com/office/powerpoint/2010/main" val="39690841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9D44494-28C3-BB4E-9A33-83B3A960621F}" type="datetimeFigureOut">
              <a:rPr lang="en-US" smtClean="0"/>
              <a:t>4/14/19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22011E3-C1E8-DB47-BBC0-E1A0F938E51D}" type="slidenum">
              <a:rPr lang="en-US" smtClean="0"/>
              <a:t>‹#›</a:t>
            </a:fld>
            <a:endParaRPr lang="en-US"/>
          </a:p>
        </p:txBody>
      </p:sp>
    </p:spTree>
    <p:extLst>
      <p:ext uri="{BB962C8B-B14F-4D97-AF65-F5344CB8AC3E}">
        <p14:creationId xmlns:p14="http://schemas.microsoft.com/office/powerpoint/2010/main" val="15396572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994662" y="8206749"/>
            <a:ext cx="37856160" cy="13693138"/>
          </a:xfrm>
        </p:spPr>
        <p:txBody>
          <a:bodyPr anchor="b"/>
          <a:lstStyle>
            <a:lvl1pPr>
              <a:defRPr sz="28800"/>
            </a:lvl1pPr>
          </a:lstStyle>
          <a:p>
            <a:r>
              <a:rPr lang="en-US"/>
              <a:t>Click to edit Master title style</a:t>
            </a:r>
            <a:endParaRPr lang="en-US" dirty="0"/>
          </a:p>
        </p:txBody>
      </p:sp>
      <p:sp>
        <p:nvSpPr>
          <p:cNvPr id="3" name="Text Placeholder 2"/>
          <p:cNvSpPr>
            <a:spLocks noGrp="1"/>
          </p:cNvSpPr>
          <p:nvPr>
            <p:ph type="body" idx="1"/>
          </p:nvPr>
        </p:nvSpPr>
        <p:spPr>
          <a:xfrm>
            <a:off x="2994662" y="22029429"/>
            <a:ext cx="37856160" cy="7200898"/>
          </a:xfrm>
        </p:spPr>
        <p:txBody>
          <a:bodyPr/>
          <a:lstStyle>
            <a:lvl1pPr marL="0" indent="0">
              <a:buNone/>
              <a:defRPr sz="11520">
                <a:solidFill>
                  <a:schemeClr val="tx1"/>
                </a:solidFill>
              </a:defRPr>
            </a:lvl1pPr>
            <a:lvl2pPr marL="2194560" indent="0">
              <a:buNone/>
              <a:defRPr sz="9600">
                <a:solidFill>
                  <a:schemeClr val="tx1">
                    <a:tint val="75000"/>
                  </a:schemeClr>
                </a:solidFill>
              </a:defRPr>
            </a:lvl2pPr>
            <a:lvl3pPr marL="4389120" indent="0">
              <a:buNone/>
              <a:defRPr sz="8640">
                <a:solidFill>
                  <a:schemeClr val="tx1">
                    <a:tint val="75000"/>
                  </a:schemeClr>
                </a:solidFill>
              </a:defRPr>
            </a:lvl3pPr>
            <a:lvl4pPr marL="6583680" indent="0">
              <a:buNone/>
              <a:defRPr sz="7680">
                <a:solidFill>
                  <a:schemeClr val="tx1">
                    <a:tint val="75000"/>
                  </a:schemeClr>
                </a:solidFill>
              </a:defRPr>
            </a:lvl4pPr>
            <a:lvl5pPr marL="8778240" indent="0">
              <a:buNone/>
              <a:defRPr sz="7680">
                <a:solidFill>
                  <a:schemeClr val="tx1">
                    <a:tint val="75000"/>
                  </a:schemeClr>
                </a:solidFill>
              </a:defRPr>
            </a:lvl5pPr>
            <a:lvl6pPr marL="10972800" indent="0">
              <a:buNone/>
              <a:defRPr sz="7680">
                <a:solidFill>
                  <a:schemeClr val="tx1">
                    <a:tint val="75000"/>
                  </a:schemeClr>
                </a:solidFill>
              </a:defRPr>
            </a:lvl6pPr>
            <a:lvl7pPr marL="13167360" indent="0">
              <a:buNone/>
              <a:defRPr sz="7680">
                <a:solidFill>
                  <a:schemeClr val="tx1">
                    <a:tint val="75000"/>
                  </a:schemeClr>
                </a:solidFill>
              </a:defRPr>
            </a:lvl7pPr>
            <a:lvl8pPr marL="15361920" indent="0">
              <a:buNone/>
              <a:defRPr sz="7680">
                <a:solidFill>
                  <a:schemeClr val="tx1">
                    <a:tint val="75000"/>
                  </a:schemeClr>
                </a:solidFill>
              </a:defRPr>
            </a:lvl8pPr>
            <a:lvl9pPr marL="17556480" indent="0">
              <a:buNone/>
              <a:defRPr sz="7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9D44494-28C3-BB4E-9A33-83B3A960621F}" type="datetimeFigureOut">
              <a:rPr lang="en-US" smtClean="0"/>
              <a:t>4/14/19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22011E3-C1E8-DB47-BBC0-E1A0F938E51D}" type="slidenum">
              <a:rPr lang="en-US" smtClean="0"/>
              <a:t>‹#›</a:t>
            </a:fld>
            <a:endParaRPr lang="en-US"/>
          </a:p>
        </p:txBody>
      </p:sp>
    </p:spTree>
    <p:extLst>
      <p:ext uri="{BB962C8B-B14F-4D97-AF65-F5344CB8AC3E}">
        <p14:creationId xmlns:p14="http://schemas.microsoft.com/office/powerpoint/2010/main" val="2983420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017520" y="8763000"/>
            <a:ext cx="18653760" cy="208864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22219920" y="8763000"/>
            <a:ext cx="18653760" cy="208864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9D44494-28C3-BB4E-9A33-83B3A960621F}" type="datetimeFigureOut">
              <a:rPr lang="en-US" smtClean="0"/>
              <a:t>4/14/19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22011E3-C1E8-DB47-BBC0-E1A0F938E51D}" type="slidenum">
              <a:rPr lang="en-US" smtClean="0"/>
              <a:t>‹#›</a:t>
            </a:fld>
            <a:endParaRPr lang="en-US"/>
          </a:p>
        </p:txBody>
      </p:sp>
    </p:spTree>
    <p:extLst>
      <p:ext uri="{BB962C8B-B14F-4D97-AF65-F5344CB8AC3E}">
        <p14:creationId xmlns:p14="http://schemas.microsoft.com/office/powerpoint/2010/main" val="21611799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023237" y="1752607"/>
            <a:ext cx="37856160" cy="6362702"/>
          </a:xfrm>
        </p:spPr>
        <p:txBody>
          <a:bodyPr/>
          <a:lstStyle/>
          <a:p>
            <a:r>
              <a:rPr lang="en-US"/>
              <a:t>Click to edit Master title style</a:t>
            </a:r>
            <a:endParaRPr lang="en-US" dirty="0"/>
          </a:p>
        </p:txBody>
      </p:sp>
      <p:sp>
        <p:nvSpPr>
          <p:cNvPr id="3" name="Text Placeholder 2"/>
          <p:cNvSpPr>
            <a:spLocks noGrp="1"/>
          </p:cNvSpPr>
          <p:nvPr>
            <p:ph type="body" idx="1"/>
          </p:nvPr>
        </p:nvSpPr>
        <p:spPr>
          <a:xfrm>
            <a:off x="3023242" y="8069582"/>
            <a:ext cx="18568032"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Click to edit Master text styles</a:t>
            </a:r>
          </a:p>
        </p:txBody>
      </p:sp>
      <p:sp>
        <p:nvSpPr>
          <p:cNvPr id="4" name="Content Placeholder 3"/>
          <p:cNvSpPr>
            <a:spLocks noGrp="1"/>
          </p:cNvSpPr>
          <p:nvPr>
            <p:ph sz="half" idx="2"/>
          </p:nvPr>
        </p:nvSpPr>
        <p:spPr>
          <a:xfrm>
            <a:off x="3023242" y="12024360"/>
            <a:ext cx="18568032" cy="176860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22219922" y="8069582"/>
            <a:ext cx="18659477"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Click to edit Master text styles</a:t>
            </a:r>
          </a:p>
        </p:txBody>
      </p:sp>
      <p:sp>
        <p:nvSpPr>
          <p:cNvPr id="6" name="Content Placeholder 5"/>
          <p:cNvSpPr>
            <a:spLocks noGrp="1"/>
          </p:cNvSpPr>
          <p:nvPr>
            <p:ph sz="quarter" idx="4"/>
          </p:nvPr>
        </p:nvSpPr>
        <p:spPr>
          <a:xfrm>
            <a:off x="22219922" y="12024360"/>
            <a:ext cx="18659477" cy="176860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9D44494-28C3-BB4E-9A33-83B3A960621F}" type="datetimeFigureOut">
              <a:rPr lang="en-US" smtClean="0"/>
              <a:t>4/14/19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22011E3-C1E8-DB47-BBC0-E1A0F938E51D}" type="slidenum">
              <a:rPr lang="en-US" smtClean="0"/>
              <a:t>‹#›</a:t>
            </a:fld>
            <a:endParaRPr lang="en-US"/>
          </a:p>
        </p:txBody>
      </p:sp>
    </p:spTree>
    <p:extLst>
      <p:ext uri="{BB962C8B-B14F-4D97-AF65-F5344CB8AC3E}">
        <p14:creationId xmlns:p14="http://schemas.microsoft.com/office/powerpoint/2010/main" val="4753428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9D44494-28C3-BB4E-9A33-83B3A960621F}" type="datetimeFigureOut">
              <a:rPr lang="en-US" smtClean="0"/>
              <a:t>4/14/19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22011E3-C1E8-DB47-BBC0-E1A0F938E51D}" type="slidenum">
              <a:rPr lang="en-US" smtClean="0"/>
              <a:t>‹#›</a:t>
            </a:fld>
            <a:endParaRPr lang="en-US"/>
          </a:p>
        </p:txBody>
      </p:sp>
    </p:spTree>
    <p:extLst>
      <p:ext uri="{BB962C8B-B14F-4D97-AF65-F5344CB8AC3E}">
        <p14:creationId xmlns:p14="http://schemas.microsoft.com/office/powerpoint/2010/main" val="28864667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9D44494-28C3-BB4E-9A33-83B3A960621F}" type="datetimeFigureOut">
              <a:rPr lang="en-US" smtClean="0"/>
              <a:t>4/14/19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22011E3-C1E8-DB47-BBC0-E1A0F938E51D}" type="slidenum">
              <a:rPr lang="en-US" smtClean="0"/>
              <a:t>‹#›</a:t>
            </a:fld>
            <a:endParaRPr lang="en-US"/>
          </a:p>
        </p:txBody>
      </p:sp>
    </p:spTree>
    <p:extLst>
      <p:ext uri="{BB962C8B-B14F-4D97-AF65-F5344CB8AC3E}">
        <p14:creationId xmlns:p14="http://schemas.microsoft.com/office/powerpoint/2010/main" val="7690219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194560"/>
            <a:ext cx="14156054" cy="7680960"/>
          </a:xfrm>
        </p:spPr>
        <p:txBody>
          <a:bodyPr anchor="b"/>
          <a:lstStyle>
            <a:lvl1pPr>
              <a:defRPr sz="15360"/>
            </a:lvl1pPr>
          </a:lstStyle>
          <a:p>
            <a:r>
              <a:rPr lang="en-US"/>
              <a:t>Click to edit Master title style</a:t>
            </a:r>
            <a:endParaRPr lang="en-US" dirty="0"/>
          </a:p>
        </p:txBody>
      </p:sp>
      <p:sp>
        <p:nvSpPr>
          <p:cNvPr id="3" name="Content Placeholder 2"/>
          <p:cNvSpPr>
            <a:spLocks noGrp="1"/>
          </p:cNvSpPr>
          <p:nvPr>
            <p:ph idx="1"/>
          </p:nvPr>
        </p:nvSpPr>
        <p:spPr>
          <a:xfrm>
            <a:off x="18659477" y="4739647"/>
            <a:ext cx="22219920" cy="23393400"/>
          </a:xfrm>
        </p:spPr>
        <p:txBody>
          <a:bodyPr/>
          <a:lstStyle>
            <a:lvl1pPr>
              <a:defRPr sz="15360"/>
            </a:lvl1pPr>
            <a:lvl2pPr>
              <a:defRPr sz="13440"/>
            </a:lvl2pPr>
            <a:lvl3pPr>
              <a:defRPr sz="11520"/>
            </a:lvl3pPr>
            <a:lvl4pPr>
              <a:defRPr sz="9600"/>
            </a:lvl4pPr>
            <a:lvl5pPr>
              <a:defRPr sz="9600"/>
            </a:lvl5pPr>
            <a:lvl6pPr>
              <a:defRPr sz="9600"/>
            </a:lvl6pPr>
            <a:lvl7pPr>
              <a:defRPr sz="9600"/>
            </a:lvl7pPr>
            <a:lvl8pPr>
              <a:defRPr sz="9600"/>
            </a:lvl8pPr>
            <a:lvl9pPr>
              <a:defRPr sz="9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023237" y="9875520"/>
            <a:ext cx="14156054"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Click to edit Master text styles</a:t>
            </a:r>
          </a:p>
        </p:txBody>
      </p:sp>
      <p:sp>
        <p:nvSpPr>
          <p:cNvPr id="5" name="Date Placeholder 4"/>
          <p:cNvSpPr>
            <a:spLocks noGrp="1"/>
          </p:cNvSpPr>
          <p:nvPr>
            <p:ph type="dt" sz="half" idx="10"/>
          </p:nvPr>
        </p:nvSpPr>
        <p:spPr/>
        <p:txBody>
          <a:bodyPr/>
          <a:lstStyle/>
          <a:p>
            <a:fld id="{C9D44494-28C3-BB4E-9A33-83B3A960621F}" type="datetimeFigureOut">
              <a:rPr lang="en-US" smtClean="0"/>
              <a:t>4/14/19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22011E3-C1E8-DB47-BBC0-E1A0F938E51D}" type="slidenum">
              <a:rPr lang="en-US" smtClean="0"/>
              <a:t>‹#›</a:t>
            </a:fld>
            <a:endParaRPr lang="en-US"/>
          </a:p>
        </p:txBody>
      </p:sp>
    </p:spTree>
    <p:extLst>
      <p:ext uri="{BB962C8B-B14F-4D97-AF65-F5344CB8AC3E}">
        <p14:creationId xmlns:p14="http://schemas.microsoft.com/office/powerpoint/2010/main" val="24663950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194560"/>
            <a:ext cx="14156054" cy="7680960"/>
          </a:xfrm>
        </p:spPr>
        <p:txBody>
          <a:bodyPr anchor="b"/>
          <a:lstStyle>
            <a:lvl1pPr>
              <a:defRPr sz="15360"/>
            </a:lvl1pPr>
          </a:lstStyle>
          <a:p>
            <a:r>
              <a:rPr lang="en-US"/>
              <a:t>Click to edit Master title style</a:t>
            </a:r>
            <a:endParaRPr lang="en-US" dirty="0"/>
          </a:p>
        </p:txBody>
      </p:sp>
      <p:sp>
        <p:nvSpPr>
          <p:cNvPr id="3" name="Picture Placeholder 2"/>
          <p:cNvSpPr>
            <a:spLocks noGrp="1" noChangeAspect="1"/>
          </p:cNvSpPr>
          <p:nvPr>
            <p:ph type="pic" idx="1"/>
          </p:nvPr>
        </p:nvSpPr>
        <p:spPr>
          <a:xfrm>
            <a:off x="18659477" y="4739647"/>
            <a:ext cx="22219920" cy="23393400"/>
          </a:xfrm>
        </p:spPr>
        <p:txBody>
          <a:bodyPr anchor="t"/>
          <a:lstStyle>
            <a:lvl1pPr marL="0" indent="0">
              <a:buNone/>
              <a:defRPr sz="15360"/>
            </a:lvl1pPr>
            <a:lvl2pPr marL="2194560" indent="0">
              <a:buNone/>
              <a:defRPr sz="13440"/>
            </a:lvl2pPr>
            <a:lvl3pPr marL="4389120" indent="0">
              <a:buNone/>
              <a:defRPr sz="11520"/>
            </a:lvl3pPr>
            <a:lvl4pPr marL="6583680" indent="0">
              <a:buNone/>
              <a:defRPr sz="9600"/>
            </a:lvl4pPr>
            <a:lvl5pPr marL="8778240" indent="0">
              <a:buNone/>
              <a:defRPr sz="9600"/>
            </a:lvl5pPr>
            <a:lvl6pPr marL="10972800" indent="0">
              <a:buNone/>
              <a:defRPr sz="9600"/>
            </a:lvl6pPr>
            <a:lvl7pPr marL="13167360" indent="0">
              <a:buNone/>
              <a:defRPr sz="9600"/>
            </a:lvl7pPr>
            <a:lvl8pPr marL="15361920" indent="0">
              <a:buNone/>
              <a:defRPr sz="9600"/>
            </a:lvl8pPr>
            <a:lvl9pPr marL="17556480" indent="0">
              <a:buNone/>
              <a:defRPr sz="9600"/>
            </a:lvl9pPr>
          </a:lstStyle>
          <a:p>
            <a:r>
              <a:rPr lang="en-US"/>
              <a:t>Click icon to add picture</a:t>
            </a:r>
            <a:endParaRPr lang="en-US" dirty="0"/>
          </a:p>
        </p:txBody>
      </p:sp>
      <p:sp>
        <p:nvSpPr>
          <p:cNvPr id="4" name="Text Placeholder 3"/>
          <p:cNvSpPr>
            <a:spLocks noGrp="1"/>
          </p:cNvSpPr>
          <p:nvPr>
            <p:ph type="body" sz="half" idx="2"/>
          </p:nvPr>
        </p:nvSpPr>
        <p:spPr>
          <a:xfrm>
            <a:off x="3023237" y="9875520"/>
            <a:ext cx="14156054"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Click to edit Master text styles</a:t>
            </a:r>
          </a:p>
        </p:txBody>
      </p:sp>
      <p:sp>
        <p:nvSpPr>
          <p:cNvPr id="5" name="Date Placeholder 4"/>
          <p:cNvSpPr>
            <a:spLocks noGrp="1"/>
          </p:cNvSpPr>
          <p:nvPr>
            <p:ph type="dt" sz="half" idx="10"/>
          </p:nvPr>
        </p:nvSpPr>
        <p:spPr/>
        <p:txBody>
          <a:bodyPr/>
          <a:lstStyle/>
          <a:p>
            <a:fld id="{C9D44494-28C3-BB4E-9A33-83B3A960621F}" type="datetimeFigureOut">
              <a:rPr lang="en-US" smtClean="0"/>
              <a:t>4/14/19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22011E3-C1E8-DB47-BBC0-E1A0F938E51D}" type="slidenum">
              <a:rPr lang="en-US" smtClean="0"/>
              <a:t>‹#›</a:t>
            </a:fld>
            <a:endParaRPr lang="en-US"/>
          </a:p>
        </p:txBody>
      </p:sp>
    </p:spTree>
    <p:extLst>
      <p:ext uri="{BB962C8B-B14F-4D97-AF65-F5344CB8AC3E}">
        <p14:creationId xmlns:p14="http://schemas.microsoft.com/office/powerpoint/2010/main" val="41120426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17520" y="1752607"/>
            <a:ext cx="37856160" cy="636270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3017520" y="8763000"/>
            <a:ext cx="37856160" cy="2088642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3017520" y="30510487"/>
            <a:ext cx="9875520" cy="1752600"/>
          </a:xfrm>
          <a:prstGeom prst="rect">
            <a:avLst/>
          </a:prstGeom>
        </p:spPr>
        <p:txBody>
          <a:bodyPr vert="horz" lIns="91440" tIns="45720" rIns="91440" bIns="45720" rtlCol="0" anchor="ctr"/>
          <a:lstStyle>
            <a:lvl1pPr algn="l">
              <a:defRPr sz="5760">
                <a:solidFill>
                  <a:schemeClr val="tx1">
                    <a:tint val="75000"/>
                  </a:schemeClr>
                </a:solidFill>
              </a:defRPr>
            </a:lvl1pPr>
          </a:lstStyle>
          <a:p>
            <a:fld id="{C9D44494-28C3-BB4E-9A33-83B3A960621F}" type="datetimeFigureOut">
              <a:rPr lang="en-US" smtClean="0"/>
              <a:t>4/14/19</a:t>
            </a:fld>
            <a:endParaRPr lang="en-US"/>
          </a:p>
        </p:txBody>
      </p:sp>
      <p:sp>
        <p:nvSpPr>
          <p:cNvPr id="5" name="Footer Placeholder 4"/>
          <p:cNvSpPr>
            <a:spLocks noGrp="1"/>
          </p:cNvSpPr>
          <p:nvPr>
            <p:ph type="ftr" sz="quarter" idx="3"/>
          </p:nvPr>
        </p:nvSpPr>
        <p:spPr>
          <a:xfrm>
            <a:off x="14538960" y="30510487"/>
            <a:ext cx="14813280" cy="1752600"/>
          </a:xfrm>
          <a:prstGeom prst="rect">
            <a:avLst/>
          </a:prstGeom>
        </p:spPr>
        <p:txBody>
          <a:bodyPr vert="horz" lIns="91440" tIns="45720" rIns="91440" bIns="45720" rtlCol="0" anchor="ctr"/>
          <a:lstStyle>
            <a:lvl1pPr algn="ctr">
              <a:defRPr sz="576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0998160" y="30510487"/>
            <a:ext cx="9875520" cy="1752600"/>
          </a:xfrm>
          <a:prstGeom prst="rect">
            <a:avLst/>
          </a:prstGeom>
        </p:spPr>
        <p:txBody>
          <a:bodyPr vert="horz" lIns="91440" tIns="45720" rIns="91440" bIns="45720" rtlCol="0" anchor="ctr"/>
          <a:lstStyle>
            <a:lvl1pPr algn="r">
              <a:defRPr sz="5760">
                <a:solidFill>
                  <a:schemeClr val="tx1">
                    <a:tint val="75000"/>
                  </a:schemeClr>
                </a:solidFill>
              </a:defRPr>
            </a:lvl1pPr>
          </a:lstStyle>
          <a:p>
            <a:fld id="{E22011E3-C1E8-DB47-BBC0-E1A0F938E51D}" type="slidenum">
              <a:rPr lang="en-US" smtClean="0"/>
              <a:t>‹#›</a:t>
            </a:fld>
            <a:endParaRPr lang="en-US"/>
          </a:p>
        </p:txBody>
      </p:sp>
    </p:spTree>
    <p:extLst>
      <p:ext uri="{BB962C8B-B14F-4D97-AF65-F5344CB8AC3E}">
        <p14:creationId xmlns:p14="http://schemas.microsoft.com/office/powerpoint/2010/main" val="190709035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4389120" rtl="0" eaLnBrk="1" latinLnBrk="0" hangingPunct="1">
        <a:lnSpc>
          <a:spcPct val="90000"/>
        </a:lnSpc>
        <a:spcBef>
          <a:spcPct val="0"/>
        </a:spcBef>
        <a:buNone/>
        <a:defRPr sz="21120" kern="1200">
          <a:solidFill>
            <a:schemeClr val="tx1"/>
          </a:solidFill>
          <a:latin typeface="+mj-lt"/>
          <a:ea typeface="+mj-ea"/>
          <a:cs typeface="+mj-cs"/>
        </a:defRPr>
      </a:lvl1pPr>
    </p:titleStyle>
    <p:bodyStyle>
      <a:lvl1pPr marL="1097280" indent="-1097280" algn="l" defTabSz="4389120" rtl="0" eaLnBrk="1" latinLnBrk="0" hangingPunct="1">
        <a:lnSpc>
          <a:spcPct val="90000"/>
        </a:lnSpc>
        <a:spcBef>
          <a:spcPts val="4800"/>
        </a:spcBef>
        <a:buFont typeface="Arial" panose="020B0604020202020204" pitchFamily="34" charset="0"/>
        <a:buChar char="•"/>
        <a:defRPr sz="13440" kern="1200">
          <a:solidFill>
            <a:schemeClr val="tx1"/>
          </a:solidFill>
          <a:latin typeface="+mn-lt"/>
          <a:ea typeface="+mn-ea"/>
          <a:cs typeface="+mn-cs"/>
        </a:defRPr>
      </a:lvl1pPr>
      <a:lvl2pPr marL="3291840" indent="-1097280" algn="l" defTabSz="4389120" rtl="0" eaLnBrk="1" latinLnBrk="0" hangingPunct="1">
        <a:lnSpc>
          <a:spcPct val="90000"/>
        </a:lnSpc>
        <a:spcBef>
          <a:spcPts val="2400"/>
        </a:spcBef>
        <a:buFont typeface="Arial" panose="020B0604020202020204" pitchFamily="34" charset="0"/>
        <a:buChar char="•"/>
        <a:defRPr sz="11520" kern="1200">
          <a:solidFill>
            <a:schemeClr val="tx1"/>
          </a:solidFill>
          <a:latin typeface="+mn-lt"/>
          <a:ea typeface="+mn-ea"/>
          <a:cs typeface="+mn-cs"/>
        </a:defRPr>
      </a:lvl2pPr>
      <a:lvl3pPr marL="5486400" indent="-1097280" algn="l" defTabSz="4389120" rtl="0" eaLnBrk="1" latinLnBrk="0" hangingPunct="1">
        <a:lnSpc>
          <a:spcPct val="90000"/>
        </a:lnSpc>
        <a:spcBef>
          <a:spcPts val="2400"/>
        </a:spcBef>
        <a:buFont typeface="Arial" panose="020B0604020202020204" pitchFamily="34" charset="0"/>
        <a:buChar char="•"/>
        <a:defRPr sz="9600" kern="1200">
          <a:solidFill>
            <a:schemeClr val="tx1"/>
          </a:solidFill>
          <a:latin typeface="+mn-lt"/>
          <a:ea typeface="+mn-ea"/>
          <a:cs typeface="+mn-cs"/>
        </a:defRPr>
      </a:lvl3pPr>
      <a:lvl4pPr marL="76809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4pPr>
      <a:lvl5pPr marL="987552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p:bodyStyle>
    <p:otherStyle>
      <a:defPPr>
        <a:defRPr lang="en-US"/>
      </a:defPPr>
      <a:lvl1pPr marL="0" algn="l" defTabSz="4389120" rtl="0" eaLnBrk="1" latinLnBrk="0" hangingPunct="1">
        <a:defRPr sz="8640" kern="1200">
          <a:solidFill>
            <a:schemeClr val="tx1"/>
          </a:solidFill>
          <a:latin typeface="+mn-lt"/>
          <a:ea typeface="+mn-ea"/>
          <a:cs typeface="+mn-cs"/>
        </a:defRPr>
      </a:lvl1pPr>
      <a:lvl2pPr marL="2194560" algn="l" defTabSz="4389120" rtl="0" eaLnBrk="1" latinLnBrk="0" hangingPunct="1">
        <a:defRPr sz="8640" kern="1200">
          <a:solidFill>
            <a:schemeClr val="tx1"/>
          </a:solidFill>
          <a:latin typeface="+mn-lt"/>
          <a:ea typeface="+mn-ea"/>
          <a:cs typeface="+mn-cs"/>
        </a:defRPr>
      </a:lvl2pPr>
      <a:lvl3pPr marL="4389120" algn="l" defTabSz="4389120" rtl="0" eaLnBrk="1" latinLnBrk="0" hangingPunct="1">
        <a:defRPr sz="8640" kern="1200">
          <a:solidFill>
            <a:schemeClr val="tx1"/>
          </a:solidFill>
          <a:latin typeface="+mn-lt"/>
          <a:ea typeface="+mn-ea"/>
          <a:cs typeface="+mn-cs"/>
        </a:defRPr>
      </a:lvl3pPr>
      <a:lvl4pPr marL="6583680" algn="l" defTabSz="4389120" rtl="0" eaLnBrk="1" latinLnBrk="0" hangingPunct="1">
        <a:defRPr sz="8640" kern="1200">
          <a:solidFill>
            <a:schemeClr val="tx1"/>
          </a:solidFill>
          <a:latin typeface="+mn-lt"/>
          <a:ea typeface="+mn-ea"/>
          <a:cs typeface="+mn-cs"/>
        </a:defRPr>
      </a:lvl4pPr>
      <a:lvl5pPr marL="8778240" algn="l" defTabSz="4389120" rtl="0" eaLnBrk="1" latinLnBrk="0" hangingPunct="1">
        <a:defRPr sz="8640" kern="1200">
          <a:solidFill>
            <a:schemeClr val="tx1"/>
          </a:solidFill>
          <a:latin typeface="+mn-lt"/>
          <a:ea typeface="+mn-ea"/>
          <a:cs typeface="+mn-cs"/>
        </a:defRPr>
      </a:lvl5pPr>
      <a:lvl6pPr marL="10972800" algn="l" defTabSz="4389120" rtl="0" eaLnBrk="1" latinLnBrk="0" hangingPunct="1">
        <a:defRPr sz="8640" kern="1200">
          <a:solidFill>
            <a:schemeClr val="tx1"/>
          </a:solidFill>
          <a:latin typeface="+mn-lt"/>
          <a:ea typeface="+mn-ea"/>
          <a:cs typeface="+mn-cs"/>
        </a:defRPr>
      </a:lvl6pPr>
      <a:lvl7pPr marL="13167360" algn="l" defTabSz="4389120" rtl="0" eaLnBrk="1" latinLnBrk="0" hangingPunct="1">
        <a:defRPr sz="8640" kern="1200">
          <a:solidFill>
            <a:schemeClr val="tx1"/>
          </a:solidFill>
          <a:latin typeface="+mn-lt"/>
          <a:ea typeface="+mn-ea"/>
          <a:cs typeface="+mn-cs"/>
        </a:defRPr>
      </a:lvl7pPr>
      <a:lvl8pPr marL="15361920" algn="l" defTabSz="4389120" rtl="0" eaLnBrk="1" latinLnBrk="0" hangingPunct="1">
        <a:defRPr sz="8640" kern="1200">
          <a:solidFill>
            <a:schemeClr val="tx1"/>
          </a:solidFill>
          <a:latin typeface="+mn-lt"/>
          <a:ea typeface="+mn-ea"/>
          <a:cs typeface="+mn-cs"/>
        </a:defRPr>
      </a:lvl8pPr>
      <a:lvl9pPr marL="17556480" algn="l" defTabSz="4389120" rtl="0" eaLnBrk="1" latinLnBrk="0" hangingPunct="1">
        <a:defRPr sz="864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18" Type="http://schemas.openxmlformats.org/officeDocument/2006/relationships/image" Target="../media/image16.JPG"/><Relationship Id="rId3" Type="http://schemas.openxmlformats.org/officeDocument/2006/relationships/image" Target="../media/image1.png"/><Relationship Id="rId21" Type="http://schemas.openxmlformats.org/officeDocument/2006/relationships/image" Target="../media/image19.JPG"/><Relationship Id="rId7" Type="http://schemas.openxmlformats.org/officeDocument/2006/relationships/image" Target="../media/image5.png"/><Relationship Id="rId12" Type="http://schemas.openxmlformats.org/officeDocument/2006/relationships/image" Target="../media/image10.png"/><Relationship Id="rId17" Type="http://schemas.openxmlformats.org/officeDocument/2006/relationships/image" Target="../media/image15.tiff"/><Relationship Id="rId25" Type="http://schemas.openxmlformats.org/officeDocument/2006/relationships/image" Target="../media/image23.png"/><Relationship Id="rId2" Type="http://schemas.openxmlformats.org/officeDocument/2006/relationships/notesSlide" Target="../notesSlides/notesSlide1.xml"/><Relationship Id="rId16" Type="http://schemas.openxmlformats.org/officeDocument/2006/relationships/image" Target="../media/image14.png"/><Relationship Id="rId20" Type="http://schemas.openxmlformats.org/officeDocument/2006/relationships/image" Target="../media/image18.JP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png"/><Relationship Id="rId24" Type="http://schemas.openxmlformats.org/officeDocument/2006/relationships/image" Target="../media/image22.png"/><Relationship Id="rId5" Type="http://schemas.openxmlformats.org/officeDocument/2006/relationships/image" Target="../media/image3.png"/><Relationship Id="rId15" Type="http://schemas.openxmlformats.org/officeDocument/2006/relationships/image" Target="../media/image13.JPG"/><Relationship Id="rId23" Type="http://schemas.openxmlformats.org/officeDocument/2006/relationships/image" Target="../media/image21.JPG"/><Relationship Id="rId10" Type="http://schemas.openxmlformats.org/officeDocument/2006/relationships/image" Target="../media/image8.png"/><Relationship Id="rId19" Type="http://schemas.openxmlformats.org/officeDocument/2006/relationships/image" Target="../media/image17.JPG"/><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12.png"/><Relationship Id="rId22" Type="http://schemas.openxmlformats.org/officeDocument/2006/relationships/image" Target="../media/image20.JP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55000"/>
            <a:lum/>
          </a:blip>
          <a:srcRect/>
          <a:tile tx="0" ty="0" sx="100000" sy="100000" flip="none" algn="tl"/>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35E978D-9B62-A34F-9EC3-F81E94ECFA26}"/>
              </a:ext>
            </a:extLst>
          </p:cNvPr>
          <p:cNvSpPr/>
          <p:nvPr/>
        </p:nvSpPr>
        <p:spPr>
          <a:xfrm>
            <a:off x="29274335" y="17735145"/>
            <a:ext cx="12757582" cy="3543971"/>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E61D11FE-1305-9B44-9E72-07C4AB6369E9}"/>
              </a:ext>
            </a:extLst>
          </p:cNvPr>
          <p:cNvGrpSpPr/>
          <p:nvPr/>
        </p:nvGrpSpPr>
        <p:grpSpPr>
          <a:xfrm>
            <a:off x="1946154" y="4782376"/>
            <a:ext cx="12801600" cy="8817486"/>
            <a:chOff x="1859278" y="5350030"/>
            <a:chExt cx="12801600" cy="8817486"/>
          </a:xfrm>
        </p:grpSpPr>
        <p:sp>
          <p:nvSpPr>
            <p:cNvPr id="7" name="Rectangle 6">
              <a:extLst>
                <a:ext uri="{FF2B5EF4-FFF2-40B4-BE49-F238E27FC236}">
                  <a16:creationId xmlns:a16="http://schemas.microsoft.com/office/drawing/2014/main" id="{36916C08-5070-1E47-9E41-EA285F2A36D3}"/>
                </a:ext>
              </a:extLst>
            </p:cNvPr>
            <p:cNvSpPr/>
            <p:nvPr/>
          </p:nvSpPr>
          <p:spPr>
            <a:xfrm>
              <a:off x="1859278" y="6420885"/>
              <a:ext cx="12801599" cy="7746631"/>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500" dirty="0">
                <a:solidFill>
                  <a:schemeClr val="tx1"/>
                </a:solidFill>
              </a:endParaRPr>
            </a:p>
          </p:txBody>
        </p:sp>
        <p:sp>
          <p:nvSpPr>
            <p:cNvPr id="10" name="TextBox 9">
              <a:extLst>
                <a:ext uri="{FF2B5EF4-FFF2-40B4-BE49-F238E27FC236}">
                  <a16:creationId xmlns:a16="http://schemas.microsoft.com/office/drawing/2014/main" id="{14F4037D-3063-9F48-B99E-62AAF0472786}"/>
                </a:ext>
              </a:extLst>
            </p:cNvPr>
            <p:cNvSpPr txBox="1"/>
            <p:nvPr/>
          </p:nvSpPr>
          <p:spPr>
            <a:xfrm>
              <a:off x="1859278" y="5350030"/>
              <a:ext cx="12801600" cy="1092607"/>
            </a:xfrm>
            <a:prstGeom prst="rect">
              <a:avLst/>
            </a:prstGeom>
            <a:solidFill>
              <a:schemeClr val="accent4">
                <a:lumMod val="20000"/>
                <a:lumOff val="80000"/>
              </a:schemeClr>
            </a:solidFill>
          </p:spPr>
          <p:txBody>
            <a:bodyPr wrap="square" rtlCol="0">
              <a:spAutoFit/>
            </a:bodyPr>
            <a:lstStyle/>
            <a:p>
              <a:pPr algn="ctr"/>
              <a:r>
                <a:rPr lang="en-US" sz="6500" dirty="0"/>
                <a:t>Our Idea</a:t>
              </a:r>
            </a:p>
          </p:txBody>
        </p:sp>
      </p:grpSp>
      <p:sp>
        <p:nvSpPr>
          <p:cNvPr id="12" name="TextBox 11">
            <a:extLst>
              <a:ext uri="{FF2B5EF4-FFF2-40B4-BE49-F238E27FC236}">
                <a16:creationId xmlns:a16="http://schemas.microsoft.com/office/drawing/2014/main" id="{4E51FC03-0780-F141-B5C2-527D84F16C22}"/>
              </a:ext>
            </a:extLst>
          </p:cNvPr>
          <p:cNvSpPr txBox="1"/>
          <p:nvPr/>
        </p:nvSpPr>
        <p:spPr>
          <a:xfrm>
            <a:off x="1880994" y="6261376"/>
            <a:ext cx="12801601" cy="7048083"/>
          </a:xfrm>
          <a:prstGeom prst="rect">
            <a:avLst/>
          </a:prstGeom>
          <a:noFill/>
        </p:spPr>
        <p:txBody>
          <a:bodyPr wrap="square" lIns="274320" rIns="274320" rtlCol="0">
            <a:spAutoFit/>
          </a:bodyPr>
          <a:lstStyle/>
          <a:p>
            <a:pPr algn="just"/>
            <a:r>
              <a:rPr lang="en-US" sz="3500" dirty="0"/>
              <a:t>This project employed machine learning concepts and processes in an attempt to teach a computer an algorithm that outputs a cookie recipe that is comparable to human-made recipes.</a:t>
            </a:r>
          </a:p>
          <a:p>
            <a:pPr algn="just"/>
            <a:endParaRPr lang="en-US" sz="1600" dirty="0"/>
          </a:p>
          <a:p>
            <a:pPr algn="just"/>
            <a:r>
              <a:rPr lang="en-US" sz="3500" dirty="0"/>
              <a:t>The process involved feeding the algorithms a data set of cookie recipes that included details such as ingredients, ratings, and calories. A second algorithm was used to construct instructions for a recipe once ingredients were selected based off of instructions from the dataset of recipes.</a:t>
            </a:r>
          </a:p>
          <a:p>
            <a:pPr algn="just"/>
            <a:endParaRPr lang="en-US" sz="1600" dirty="0"/>
          </a:p>
          <a:p>
            <a:pPr algn="just"/>
            <a:r>
              <a:rPr lang="en-US" sz="3500" dirty="0"/>
              <a:t>The recipes were gathered by scraping the website </a:t>
            </a:r>
            <a:r>
              <a:rPr lang="en-US" sz="3500" dirty="0" err="1"/>
              <a:t>allrecipes.com</a:t>
            </a:r>
            <a:r>
              <a:rPr lang="en-US" sz="3500" dirty="0"/>
              <a:t> for chocolate chip cookie recipes that were compiled in order to “teach” the computer to recognize tasty cookies by looking at things such as reviews, ingredients, and calories.</a:t>
            </a:r>
          </a:p>
        </p:txBody>
      </p:sp>
      <p:grpSp>
        <p:nvGrpSpPr>
          <p:cNvPr id="5" name="Group 4">
            <a:extLst>
              <a:ext uri="{FF2B5EF4-FFF2-40B4-BE49-F238E27FC236}">
                <a16:creationId xmlns:a16="http://schemas.microsoft.com/office/drawing/2014/main" id="{AB422425-2F82-E749-898F-9A5B9E8A4760}"/>
              </a:ext>
            </a:extLst>
          </p:cNvPr>
          <p:cNvGrpSpPr/>
          <p:nvPr/>
        </p:nvGrpSpPr>
        <p:grpSpPr>
          <a:xfrm>
            <a:off x="15090223" y="4782376"/>
            <a:ext cx="13678125" cy="22268861"/>
            <a:chOff x="15404407" y="5618228"/>
            <a:chExt cx="13678125" cy="18498699"/>
          </a:xfrm>
        </p:grpSpPr>
        <p:grpSp>
          <p:nvGrpSpPr>
            <p:cNvPr id="16" name="Group 15">
              <a:extLst>
                <a:ext uri="{FF2B5EF4-FFF2-40B4-BE49-F238E27FC236}">
                  <a16:creationId xmlns:a16="http://schemas.microsoft.com/office/drawing/2014/main" id="{6CD6D0C4-78A1-0F4D-8532-6241C2E81761}"/>
                </a:ext>
              </a:extLst>
            </p:cNvPr>
            <p:cNvGrpSpPr/>
            <p:nvPr/>
          </p:nvGrpSpPr>
          <p:grpSpPr>
            <a:xfrm>
              <a:off x="15525702" y="5618228"/>
              <a:ext cx="13555036" cy="18498699"/>
              <a:chOff x="28886181" y="5193030"/>
              <a:chExt cx="13555036" cy="8557312"/>
            </a:xfrm>
          </p:grpSpPr>
          <p:sp>
            <p:nvSpPr>
              <p:cNvPr id="9" name="Rectangle 8">
                <a:extLst>
                  <a:ext uri="{FF2B5EF4-FFF2-40B4-BE49-F238E27FC236}">
                    <a16:creationId xmlns:a16="http://schemas.microsoft.com/office/drawing/2014/main" id="{A7816B6A-C754-EF48-8F7E-910E04112EE7}"/>
                  </a:ext>
                </a:extLst>
              </p:cNvPr>
              <p:cNvSpPr/>
              <p:nvPr/>
            </p:nvSpPr>
            <p:spPr>
              <a:xfrm>
                <a:off x="28892045" y="5587093"/>
                <a:ext cx="13549172" cy="8163249"/>
              </a:xfrm>
              <a:prstGeom prst="rect">
                <a:avLst/>
              </a:prstGeom>
              <a:solidFill>
                <a:schemeClr val="accent3">
                  <a:lumMod val="20000"/>
                  <a:lumOff val="80000"/>
                </a:schemeClr>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283EA363-8018-C745-8E48-B940D54F1838}"/>
                  </a:ext>
                </a:extLst>
              </p:cNvPr>
              <p:cNvSpPr txBox="1"/>
              <p:nvPr/>
            </p:nvSpPr>
            <p:spPr>
              <a:xfrm>
                <a:off x="28886181" y="5193030"/>
                <a:ext cx="13555035" cy="419859"/>
              </a:xfrm>
              <a:prstGeom prst="rect">
                <a:avLst/>
              </a:prstGeom>
              <a:solidFill>
                <a:schemeClr val="accent4">
                  <a:lumMod val="20000"/>
                  <a:lumOff val="80000"/>
                </a:schemeClr>
              </a:solidFill>
            </p:spPr>
            <p:txBody>
              <a:bodyPr wrap="square" rtlCol="0">
                <a:spAutoFit/>
              </a:bodyPr>
              <a:lstStyle/>
              <a:p>
                <a:pPr algn="ctr"/>
                <a:r>
                  <a:rPr lang="en-US" sz="6500" dirty="0"/>
                  <a:t>Methodology</a:t>
                </a:r>
              </a:p>
            </p:txBody>
          </p:sp>
        </p:grpSp>
        <p:sp>
          <p:nvSpPr>
            <p:cNvPr id="23" name="TextBox 22">
              <a:extLst>
                <a:ext uri="{FF2B5EF4-FFF2-40B4-BE49-F238E27FC236}">
                  <a16:creationId xmlns:a16="http://schemas.microsoft.com/office/drawing/2014/main" id="{A3304048-7C09-A04B-BF84-2E00F75A075D}"/>
                </a:ext>
              </a:extLst>
            </p:cNvPr>
            <p:cNvSpPr txBox="1"/>
            <p:nvPr/>
          </p:nvSpPr>
          <p:spPr>
            <a:xfrm>
              <a:off x="15525702" y="6788872"/>
              <a:ext cx="13452257" cy="1610717"/>
            </a:xfrm>
            <a:prstGeom prst="rect">
              <a:avLst/>
            </a:prstGeom>
            <a:noFill/>
          </p:spPr>
          <p:txBody>
            <a:bodyPr wrap="square" lIns="274320" rIns="274320" rtlCol="0">
              <a:spAutoFit/>
            </a:bodyPr>
            <a:lstStyle/>
            <a:p>
              <a:pPr algn="ctr"/>
              <a:r>
                <a:rPr lang="en-US" sz="5000" dirty="0"/>
                <a:t>Gathering Recipes for Data Input</a:t>
              </a:r>
            </a:p>
            <a:p>
              <a:pPr algn="just"/>
              <a:r>
                <a:rPr lang="en-US" sz="3500" dirty="0"/>
                <a:t>250 chocolate chip cookie recipes were taken from </a:t>
              </a:r>
              <a:r>
                <a:rPr lang="en-US" sz="3500" dirty="0" err="1"/>
                <a:t>allrecipes.com</a:t>
              </a:r>
              <a:r>
                <a:rPr lang="en-US" sz="3500" dirty="0"/>
                <a:t>. This data was then cleaned and used to create ingredients and instructions.</a:t>
              </a:r>
            </a:p>
          </p:txBody>
        </p:sp>
        <p:sp>
          <p:nvSpPr>
            <p:cNvPr id="25" name="TextBox 24">
              <a:extLst>
                <a:ext uri="{FF2B5EF4-FFF2-40B4-BE49-F238E27FC236}">
                  <a16:creationId xmlns:a16="http://schemas.microsoft.com/office/drawing/2014/main" id="{22FB6BBF-41A3-6140-9A60-9256ABBB0E4D}"/>
                </a:ext>
              </a:extLst>
            </p:cNvPr>
            <p:cNvSpPr txBox="1"/>
            <p:nvPr/>
          </p:nvSpPr>
          <p:spPr>
            <a:xfrm>
              <a:off x="15404407" y="16510337"/>
              <a:ext cx="13505835" cy="4947202"/>
            </a:xfrm>
            <a:prstGeom prst="rect">
              <a:avLst/>
            </a:prstGeom>
            <a:noFill/>
          </p:spPr>
          <p:txBody>
            <a:bodyPr wrap="square" lIns="274320" rIns="274320" rtlCol="0">
              <a:spAutoFit/>
            </a:bodyPr>
            <a:lstStyle/>
            <a:p>
              <a:pPr algn="ctr"/>
              <a:r>
                <a:rPr lang="en-US" sz="5000" dirty="0"/>
                <a:t>Vector-to-Sequence Models to Get Instructions</a:t>
              </a:r>
            </a:p>
            <a:p>
              <a:pPr algn="ctr"/>
              <a:r>
                <a:rPr lang="en-US" sz="3600" dirty="0"/>
                <a:t>Long Short-Term Memory Recurrent Neural Network </a:t>
              </a:r>
            </a:p>
            <a:p>
              <a:pPr algn="just"/>
              <a:r>
                <a:rPr lang="en-US" sz="3500" dirty="0"/>
                <a:t>We used each generated recipe as an attention mechanism, which when combined with LSTM, trains the model to output a sequence of words that it believes are good recipe.</a:t>
              </a:r>
            </a:p>
            <a:p>
              <a:pPr algn="ctr"/>
              <a:r>
                <a:rPr lang="en-US" sz="5000" dirty="0"/>
                <a:t>Testing the Cookies</a:t>
              </a:r>
            </a:p>
            <a:p>
              <a:pPr algn="just"/>
              <a:r>
                <a:rPr lang="en-US" sz="3500" dirty="0"/>
                <a:t>We did 5 taste tests, each time with a different generated cookie against the same control cookie. We alternated which cookie was 1 or 2 and tested on Mondays and Fridays on campus, serving 40 of each cookie. Generally, we got around 30 responses to our survey for each</a:t>
              </a:r>
            </a:p>
          </p:txBody>
        </p:sp>
        <p:sp>
          <p:nvSpPr>
            <p:cNvPr id="28" name="TextBox 27">
              <a:extLst>
                <a:ext uri="{FF2B5EF4-FFF2-40B4-BE49-F238E27FC236}">
                  <a16:creationId xmlns:a16="http://schemas.microsoft.com/office/drawing/2014/main" id="{6DD60F28-FA7B-AB41-9318-DAD12FB45EDA}"/>
                </a:ext>
              </a:extLst>
            </p:cNvPr>
            <p:cNvSpPr txBox="1"/>
            <p:nvPr/>
          </p:nvSpPr>
          <p:spPr>
            <a:xfrm>
              <a:off x="15470615" y="8458690"/>
              <a:ext cx="13611917" cy="7555030"/>
            </a:xfrm>
            <a:prstGeom prst="rect">
              <a:avLst/>
            </a:prstGeom>
            <a:noFill/>
          </p:spPr>
          <p:txBody>
            <a:bodyPr wrap="square" lIns="274320" rIns="274320" rtlCol="0">
              <a:spAutoFit/>
            </a:bodyPr>
            <a:lstStyle/>
            <a:p>
              <a:pPr algn="ctr"/>
              <a:r>
                <a:rPr lang="en-US" sz="5000" dirty="0"/>
                <a:t>Creating Training Models For Ingredients Vectors</a:t>
              </a:r>
            </a:p>
            <a:p>
              <a:pPr algn="ctr"/>
              <a:r>
                <a:rPr lang="en-US" sz="4500" dirty="0"/>
                <a:t>Deep Learning Neural Network</a:t>
              </a:r>
            </a:p>
            <a:p>
              <a:pPr algn="just"/>
              <a:r>
                <a:rPr lang="en-US" sz="3200" dirty="0"/>
                <a:t>T</a:t>
              </a:r>
              <a:r>
                <a:rPr lang="en-US" sz="3500" dirty="0"/>
                <a:t>his a nonlinear artificial neural network with multiple layers between the input and output layers. Each mathematical manipulation of the data is considered a layer, and complex DNN have many layers.</a:t>
              </a:r>
            </a:p>
            <a:p>
              <a:pPr algn="ctr"/>
              <a:r>
                <a:rPr lang="en-US" sz="4500" dirty="0"/>
                <a:t>Extremely Randomized Trees</a:t>
              </a:r>
            </a:p>
            <a:p>
              <a:pPr algn="just"/>
              <a:r>
                <a:rPr lang="en-US" sz="3500" dirty="0"/>
                <a:t>The algorithm is a variant of the Random Forest regression that picks a decision boundary at random by using the entire sample  at each step of the extreme tree.</a:t>
              </a:r>
            </a:p>
            <a:p>
              <a:pPr algn="ctr"/>
              <a:r>
                <a:rPr lang="en-US" sz="4000" dirty="0"/>
                <a:t> </a:t>
              </a:r>
              <a:r>
                <a:rPr lang="en-US" sz="4500" dirty="0"/>
                <a:t>Gradient Boosting</a:t>
              </a:r>
            </a:p>
            <a:p>
              <a:pPr algn="just"/>
              <a:r>
                <a:rPr lang="en-US" sz="3500" dirty="0"/>
                <a:t>The gradient boosting algorithm applies the concept of modifying a weak learner to become better at identifying good outcomes more efficiently. </a:t>
              </a:r>
            </a:p>
            <a:p>
              <a:pPr algn="ctr"/>
              <a:r>
                <a:rPr lang="en-US" sz="4500" dirty="0"/>
                <a:t>Ranking Cookies Within Each Algorithm </a:t>
              </a:r>
            </a:p>
            <a:p>
              <a:pPr algn="just"/>
              <a:endParaRPr lang="en-US" sz="3500" dirty="0"/>
            </a:p>
          </p:txBody>
        </p:sp>
      </p:grpSp>
      <p:grpSp>
        <p:nvGrpSpPr>
          <p:cNvPr id="20" name="Group 19">
            <a:extLst>
              <a:ext uri="{FF2B5EF4-FFF2-40B4-BE49-F238E27FC236}">
                <a16:creationId xmlns:a16="http://schemas.microsoft.com/office/drawing/2014/main" id="{55515125-AA78-0E46-815B-882EE93CDFA4}"/>
              </a:ext>
            </a:extLst>
          </p:cNvPr>
          <p:cNvGrpSpPr/>
          <p:nvPr/>
        </p:nvGrpSpPr>
        <p:grpSpPr>
          <a:xfrm>
            <a:off x="29230319" y="21453175"/>
            <a:ext cx="12801600" cy="10536442"/>
            <a:chOff x="28661513" y="9410583"/>
            <a:chExt cx="13815909" cy="8654541"/>
          </a:xfrm>
        </p:grpSpPr>
        <p:grpSp>
          <p:nvGrpSpPr>
            <p:cNvPr id="14" name="Group 13">
              <a:extLst>
                <a:ext uri="{FF2B5EF4-FFF2-40B4-BE49-F238E27FC236}">
                  <a16:creationId xmlns:a16="http://schemas.microsoft.com/office/drawing/2014/main" id="{C676A2D1-CCFB-D04C-866D-6BB54381A817}"/>
                </a:ext>
              </a:extLst>
            </p:cNvPr>
            <p:cNvGrpSpPr/>
            <p:nvPr/>
          </p:nvGrpSpPr>
          <p:grpSpPr>
            <a:xfrm>
              <a:off x="28661513" y="9410583"/>
              <a:ext cx="13815909" cy="8654541"/>
              <a:chOff x="14975993" y="8228755"/>
              <a:chExt cx="13815909" cy="6272588"/>
            </a:xfrm>
          </p:grpSpPr>
          <p:sp>
            <p:nvSpPr>
              <p:cNvPr id="8" name="Rectangle 7">
                <a:extLst>
                  <a:ext uri="{FF2B5EF4-FFF2-40B4-BE49-F238E27FC236}">
                    <a16:creationId xmlns:a16="http://schemas.microsoft.com/office/drawing/2014/main" id="{6B7E010B-AB00-3C46-9616-9AA95CAB78F6}"/>
                  </a:ext>
                </a:extLst>
              </p:cNvPr>
              <p:cNvSpPr/>
              <p:nvPr/>
            </p:nvSpPr>
            <p:spPr>
              <a:xfrm>
                <a:off x="15023497" y="8831958"/>
                <a:ext cx="13768404" cy="5669385"/>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7E5F7622-4D90-8F4D-B6B5-613C8733C577}"/>
                  </a:ext>
                </a:extLst>
              </p:cNvPr>
              <p:cNvSpPr txBox="1"/>
              <p:nvPr/>
            </p:nvSpPr>
            <p:spPr>
              <a:xfrm>
                <a:off x="14975993" y="8228755"/>
                <a:ext cx="13815909" cy="650454"/>
              </a:xfrm>
              <a:prstGeom prst="rect">
                <a:avLst/>
              </a:prstGeom>
              <a:solidFill>
                <a:schemeClr val="accent4">
                  <a:lumMod val="20000"/>
                  <a:lumOff val="80000"/>
                </a:schemeClr>
              </a:solidFill>
            </p:spPr>
            <p:txBody>
              <a:bodyPr wrap="square" rtlCol="0">
                <a:spAutoFit/>
              </a:bodyPr>
              <a:lstStyle/>
              <a:p>
                <a:pPr algn="ctr"/>
                <a:r>
                  <a:rPr lang="en-US" sz="6500" dirty="0"/>
                  <a:t>Results</a:t>
                </a:r>
              </a:p>
            </p:txBody>
          </p:sp>
        </p:grpSp>
        <p:sp>
          <p:nvSpPr>
            <p:cNvPr id="30" name="TextBox 29">
              <a:extLst>
                <a:ext uri="{FF2B5EF4-FFF2-40B4-BE49-F238E27FC236}">
                  <a16:creationId xmlns:a16="http://schemas.microsoft.com/office/drawing/2014/main" id="{2D4C2768-F508-D747-8FB5-7BA299782689}"/>
                </a:ext>
              </a:extLst>
            </p:cNvPr>
            <p:cNvSpPr txBox="1"/>
            <p:nvPr/>
          </p:nvSpPr>
          <p:spPr>
            <a:xfrm>
              <a:off x="28814296" y="10312797"/>
              <a:ext cx="13511553" cy="4733963"/>
            </a:xfrm>
            <a:prstGeom prst="rect">
              <a:avLst/>
            </a:prstGeom>
            <a:noFill/>
          </p:spPr>
          <p:txBody>
            <a:bodyPr wrap="square" lIns="274320" rIns="274320" rtlCol="0">
              <a:spAutoFit/>
            </a:bodyPr>
            <a:lstStyle/>
            <a:p>
              <a:pPr algn="ctr"/>
              <a:r>
                <a:rPr lang="en-US" sz="4000" dirty="0"/>
                <a:t>Ingredients</a:t>
              </a:r>
            </a:p>
            <a:p>
              <a:pPr algn="just"/>
              <a:r>
                <a:rPr lang="en-US" sz="3500" dirty="0"/>
                <a:t>Batch B had the best results, but none of the recipes beat the control cookie. Overall, the recipes generated had good responses during experiment tastings. Recipe E had to be modified, as it included no wet ingredients, and thus would not correctly form dough. The best algorithm out of those used was Extremely Randomized Trees.</a:t>
              </a:r>
            </a:p>
            <a:p>
              <a:pPr algn="just"/>
              <a:endParaRPr lang="en-US" sz="3500" dirty="0"/>
            </a:p>
          </p:txBody>
        </p:sp>
        <p:sp>
          <p:nvSpPr>
            <p:cNvPr id="32" name="TextBox 31">
              <a:extLst>
                <a:ext uri="{FF2B5EF4-FFF2-40B4-BE49-F238E27FC236}">
                  <a16:creationId xmlns:a16="http://schemas.microsoft.com/office/drawing/2014/main" id="{0B99F2B0-3872-0543-8559-FCF9482AEE5B}"/>
                </a:ext>
              </a:extLst>
            </p:cNvPr>
            <p:cNvSpPr txBox="1"/>
            <p:nvPr/>
          </p:nvSpPr>
          <p:spPr>
            <a:xfrm>
              <a:off x="28921385" y="13465152"/>
              <a:ext cx="13296166" cy="4563131"/>
            </a:xfrm>
            <a:prstGeom prst="rect">
              <a:avLst/>
            </a:prstGeom>
            <a:noFill/>
          </p:spPr>
          <p:txBody>
            <a:bodyPr wrap="square" lIns="274320" rIns="274320" rtlCol="0">
              <a:spAutoFit/>
            </a:bodyPr>
            <a:lstStyle/>
            <a:p>
              <a:pPr algn="ctr"/>
              <a:r>
                <a:rPr lang="en-US" sz="4000" dirty="0"/>
                <a:t>Vector-to-Sequence Instructions</a:t>
              </a:r>
            </a:p>
            <a:p>
              <a:pPr algn="just"/>
              <a:r>
                <a:rPr lang="en-US" sz="3500" dirty="0"/>
                <a:t>Recipe instructions were created, however some were not viable for use, and none  generated a sequence that included every ingredient in the recipe fed into it. This may be because our dataset was not robust enough, but that can possibly be remedied through using more recipes during training the algorithm in further testing. Improvements include ensuring that the instructions contain all ingredients in the vector that contain non-zero values and eliminating repeating loops that the algorithm gets stuck on</a:t>
              </a:r>
              <a:r>
                <a:rPr lang="en-US" sz="3800" dirty="0"/>
                <a:t>.</a:t>
              </a:r>
              <a:endParaRPr lang="en-US" sz="3500" dirty="0"/>
            </a:p>
          </p:txBody>
        </p:sp>
      </p:grpSp>
      <p:grpSp>
        <p:nvGrpSpPr>
          <p:cNvPr id="46" name="Group 45">
            <a:extLst>
              <a:ext uri="{FF2B5EF4-FFF2-40B4-BE49-F238E27FC236}">
                <a16:creationId xmlns:a16="http://schemas.microsoft.com/office/drawing/2014/main" id="{F8DA5339-B77E-A24C-A88D-9B84B75CD1B1}"/>
              </a:ext>
            </a:extLst>
          </p:cNvPr>
          <p:cNvGrpSpPr/>
          <p:nvPr/>
        </p:nvGrpSpPr>
        <p:grpSpPr>
          <a:xfrm>
            <a:off x="1946154" y="14062018"/>
            <a:ext cx="12801600" cy="14035105"/>
            <a:chOff x="1946155" y="14603373"/>
            <a:chExt cx="12801600" cy="14035105"/>
          </a:xfrm>
        </p:grpSpPr>
        <p:grpSp>
          <p:nvGrpSpPr>
            <p:cNvPr id="45" name="Group 44">
              <a:extLst>
                <a:ext uri="{FF2B5EF4-FFF2-40B4-BE49-F238E27FC236}">
                  <a16:creationId xmlns:a16="http://schemas.microsoft.com/office/drawing/2014/main" id="{730BFFD3-C287-A446-A8AD-C9BF07F3E4E8}"/>
                </a:ext>
              </a:extLst>
            </p:cNvPr>
            <p:cNvGrpSpPr/>
            <p:nvPr/>
          </p:nvGrpSpPr>
          <p:grpSpPr>
            <a:xfrm>
              <a:off x="1946155" y="14603373"/>
              <a:ext cx="12801600" cy="14035105"/>
              <a:chOff x="1946155" y="15580728"/>
              <a:chExt cx="12801600" cy="14035105"/>
            </a:xfrm>
          </p:grpSpPr>
          <p:grpSp>
            <p:nvGrpSpPr>
              <p:cNvPr id="4" name="Group 3">
                <a:extLst>
                  <a:ext uri="{FF2B5EF4-FFF2-40B4-BE49-F238E27FC236}">
                    <a16:creationId xmlns:a16="http://schemas.microsoft.com/office/drawing/2014/main" id="{99FD63C0-9AA3-2D40-BEEF-5B1412A12908}"/>
                  </a:ext>
                </a:extLst>
              </p:cNvPr>
              <p:cNvGrpSpPr/>
              <p:nvPr/>
            </p:nvGrpSpPr>
            <p:grpSpPr>
              <a:xfrm>
                <a:off x="1946155" y="15580728"/>
                <a:ext cx="12801600" cy="14035105"/>
                <a:chOff x="1920204" y="16333760"/>
                <a:chExt cx="12801600" cy="14035105"/>
              </a:xfrm>
            </p:grpSpPr>
            <p:grpSp>
              <p:nvGrpSpPr>
                <p:cNvPr id="44" name="Group 43">
                  <a:extLst>
                    <a:ext uri="{FF2B5EF4-FFF2-40B4-BE49-F238E27FC236}">
                      <a16:creationId xmlns:a16="http://schemas.microsoft.com/office/drawing/2014/main" id="{42D418D0-1475-4C4A-ACE1-7DE005030BB9}"/>
                    </a:ext>
                  </a:extLst>
                </p:cNvPr>
                <p:cNvGrpSpPr/>
                <p:nvPr/>
              </p:nvGrpSpPr>
              <p:grpSpPr>
                <a:xfrm>
                  <a:off x="1920204" y="17416096"/>
                  <a:ext cx="12801600" cy="12952769"/>
                  <a:chOff x="2584244" y="19265505"/>
                  <a:chExt cx="12280123" cy="11305284"/>
                </a:xfrm>
              </p:grpSpPr>
              <p:sp>
                <p:nvSpPr>
                  <p:cNvPr id="31" name="Rectangle 30">
                    <a:extLst>
                      <a:ext uri="{FF2B5EF4-FFF2-40B4-BE49-F238E27FC236}">
                        <a16:creationId xmlns:a16="http://schemas.microsoft.com/office/drawing/2014/main" id="{EE9641F5-0AD5-6046-BF7C-E359F82E3EB7}"/>
                      </a:ext>
                    </a:extLst>
                  </p:cNvPr>
                  <p:cNvSpPr/>
                  <p:nvPr/>
                </p:nvSpPr>
                <p:spPr>
                  <a:xfrm>
                    <a:off x="2584244" y="19265505"/>
                    <a:ext cx="12280123" cy="11305284"/>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a:extLst>
                      <a:ext uri="{FF2B5EF4-FFF2-40B4-BE49-F238E27FC236}">
                        <a16:creationId xmlns:a16="http://schemas.microsoft.com/office/drawing/2014/main" id="{18D14643-7F95-8D44-A145-0CB3C4684726}"/>
                      </a:ext>
                    </a:extLst>
                  </p:cNvPr>
                  <p:cNvPicPr>
                    <a:picLocks noChangeAspect="1"/>
                  </p:cNvPicPr>
                  <p:nvPr/>
                </p:nvPicPr>
                <p:blipFill>
                  <a:blip r:embed="rId4"/>
                  <a:stretch>
                    <a:fillRect/>
                  </a:stretch>
                </p:blipFill>
                <p:spPr>
                  <a:xfrm rot="16200000">
                    <a:off x="8293980" y="20320466"/>
                    <a:ext cx="6604251" cy="5148820"/>
                  </a:xfrm>
                  <a:prstGeom prst="rect">
                    <a:avLst/>
                  </a:prstGeom>
                </p:spPr>
              </p:pic>
              <p:pic>
                <p:nvPicPr>
                  <p:cNvPr id="41" name="Picture 40" descr="A close up of a logo&#10;&#10;Description automatically generated">
                    <a:extLst>
                      <a:ext uri="{FF2B5EF4-FFF2-40B4-BE49-F238E27FC236}">
                        <a16:creationId xmlns:a16="http://schemas.microsoft.com/office/drawing/2014/main" id="{F99A1BE5-63E9-5744-BD54-BB17BAD96482}"/>
                      </a:ext>
                    </a:extLst>
                  </p:cNvPr>
                  <p:cNvPicPr>
                    <a:picLocks noChangeAspect="1"/>
                  </p:cNvPicPr>
                  <p:nvPr/>
                </p:nvPicPr>
                <p:blipFill rotWithShape="1">
                  <a:blip r:embed="rId5"/>
                  <a:srcRect l="6779" r="1611" b="2650"/>
                  <a:stretch/>
                </p:blipFill>
                <p:spPr>
                  <a:xfrm>
                    <a:off x="3332308" y="19603210"/>
                    <a:ext cx="5016368" cy="3744533"/>
                  </a:xfrm>
                  <a:prstGeom prst="rect">
                    <a:avLst/>
                  </a:prstGeom>
                </p:spPr>
              </p:pic>
              <p:pic>
                <p:nvPicPr>
                  <p:cNvPr id="43" name="Picture 42" descr="A close up of a device&#10;&#10;Description automatically generated">
                    <a:extLst>
                      <a:ext uri="{FF2B5EF4-FFF2-40B4-BE49-F238E27FC236}">
                        <a16:creationId xmlns:a16="http://schemas.microsoft.com/office/drawing/2014/main" id="{2576297D-D30A-3541-8CC5-0402F5C54C7A}"/>
                      </a:ext>
                    </a:extLst>
                  </p:cNvPr>
                  <p:cNvPicPr>
                    <a:picLocks noChangeAspect="1"/>
                  </p:cNvPicPr>
                  <p:nvPr/>
                </p:nvPicPr>
                <p:blipFill rotWithShape="1">
                  <a:blip r:embed="rId6"/>
                  <a:srcRect l="886" r="1023"/>
                  <a:stretch/>
                </p:blipFill>
                <p:spPr>
                  <a:xfrm>
                    <a:off x="3353145" y="23277812"/>
                    <a:ext cx="5016369" cy="2919188"/>
                  </a:xfrm>
                  <a:prstGeom prst="rect">
                    <a:avLst/>
                  </a:prstGeom>
                </p:spPr>
              </p:pic>
            </p:grpSp>
            <p:sp>
              <p:nvSpPr>
                <p:cNvPr id="3" name="TextBox 2">
                  <a:extLst>
                    <a:ext uri="{FF2B5EF4-FFF2-40B4-BE49-F238E27FC236}">
                      <a16:creationId xmlns:a16="http://schemas.microsoft.com/office/drawing/2014/main" id="{DE71E852-4B7D-A043-A405-A93CF71DA78B}"/>
                    </a:ext>
                  </a:extLst>
                </p:cNvPr>
                <p:cNvSpPr txBox="1"/>
                <p:nvPr/>
              </p:nvSpPr>
              <p:spPr>
                <a:xfrm>
                  <a:off x="1920204" y="16333760"/>
                  <a:ext cx="12801598" cy="1092607"/>
                </a:xfrm>
                <a:prstGeom prst="rect">
                  <a:avLst/>
                </a:prstGeom>
                <a:solidFill>
                  <a:schemeClr val="accent4">
                    <a:lumMod val="20000"/>
                    <a:lumOff val="80000"/>
                  </a:schemeClr>
                </a:solidFill>
              </p:spPr>
              <p:txBody>
                <a:bodyPr wrap="square" rtlCol="0">
                  <a:spAutoFit/>
                </a:bodyPr>
                <a:lstStyle/>
                <a:p>
                  <a:pPr algn="ctr"/>
                  <a:r>
                    <a:rPr lang="en-US" sz="6500" dirty="0"/>
                    <a:t>Diagrams of Networks</a:t>
                  </a:r>
                </a:p>
              </p:txBody>
            </p:sp>
          </p:grpSp>
          <p:sp>
            <p:nvSpPr>
              <p:cNvPr id="22" name="TextBox 21">
                <a:extLst>
                  <a:ext uri="{FF2B5EF4-FFF2-40B4-BE49-F238E27FC236}">
                    <a16:creationId xmlns:a16="http://schemas.microsoft.com/office/drawing/2014/main" id="{EF2BDDCA-58DB-474C-AE9F-6C98F1729B61}"/>
                  </a:ext>
                </a:extLst>
              </p:cNvPr>
              <p:cNvSpPr txBox="1"/>
              <p:nvPr/>
            </p:nvSpPr>
            <p:spPr>
              <a:xfrm>
                <a:off x="3622628" y="24087821"/>
                <a:ext cx="4562304" cy="477054"/>
              </a:xfrm>
              <a:prstGeom prst="rect">
                <a:avLst/>
              </a:prstGeom>
              <a:noFill/>
            </p:spPr>
            <p:txBody>
              <a:bodyPr wrap="square" rtlCol="0">
                <a:spAutoFit/>
              </a:bodyPr>
              <a:lstStyle/>
              <a:p>
                <a:pPr algn="l"/>
                <a:r>
                  <a:rPr lang="en-US" sz="2500" dirty="0"/>
                  <a:t>Deep Learning Neural Network</a:t>
                </a:r>
              </a:p>
            </p:txBody>
          </p:sp>
        </p:grpSp>
        <p:sp>
          <p:nvSpPr>
            <p:cNvPr id="35" name="TextBox 34">
              <a:extLst>
                <a:ext uri="{FF2B5EF4-FFF2-40B4-BE49-F238E27FC236}">
                  <a16:creationId xmlns:a16="http://schemas.microsoft.com/office/drawing/2014/main" id="{71152A89-DB9C-C14B-B0DC-56AE2ECD772E}"/>
                </a:ext>
              </a:extLst>
            </p:cNvPr>
            <p:cNvSpPr txBox="1"/>
            <p:nvPr/>
          </p:nvSpPr>
          <p:spPr>
            <a:xfrm>
              <a:off x="8819287" y="23110465"/>
              <a:ext cx="4990498" cy="477054"/>
            </a:xfrm>
            <a:prstGeom prst="rect">
              <a:avLst/>
            </a:prstGeom>
            <a:noFill/>
          </p:spPr>
          <p:txBody>
            <a:bodyPr wrap="square" rtlCol="0">
              <a:spAutoFit/>
            </a:bodyPr>
            <a:lstStyle/>
            <a:p>
              <a:pPr algn="l"/>
              <a:r>
                <a:rPr lang="en-US" sz="2500" dirty="0"/>
                <a:t>Extreme Trees and Gradient Boosting</a:t>
              </a:r>
            </a:p>
          </p:txBody>
        </p:sp>
      </p:grpSp>
      <p:grpSp>
        <p:nvGrpSpPr>
          <p:cNvPr id="27" name="Group 26">
            <a:extLst>
              <a:ext uri="{FF2B5EF4-FFF2-40B4-BE49-F238E27FC236}">
                <a16:creationId xmlns:a16="http://schemas.microsoft.com/office/drawing/2014/main" id="{896F0FAA-2A94-1D4C-82F2-CEF4B0AFE079}"/>
              </a:ext>
            </a:extLst>
          </p:cNvPr>
          <p:cNvGrpSpPr/>
          <p:nvPr/>
        </p:nvGrpSpPr>
        <p:grpSpPr>
          <a:xfrm>
            <a:off x="1924431" y="28441032"/>
            <a:ext cx="12801601" cy="3503727"/>
            <a:chOff x="33797164" y="27737274"/>
            <a:chExt cx="8234756" cy="3503727"/>
          </a:xfrm>
        </p:grpSpPr>
        <p:sp>
          <p:nvSpPr>
            <p:cNvPr id="33" name="Rectangle 32">
              <a:extLst>
                <a:ext uri="{FF2B5EF4-FFF2-40B4-BE49-F238E27FC236}">
                  <a16:creationId xmlns:a16="http://schemas.microsoft.com/office/drawing/2014/main" id="{63D5DF27-49E1-344D-A59A-B0CD1AF5F8A4}"/>
                </a:ext>
              </a:extLst>
            </p:cNvPr>
            <p:cNvSpPr/>
            <p:nvPr/>
          </p:nvSpPr>
          <p:spPr>
            <a:xfrm>
              <a:off x="33797165" y="28586208"/>
              <a:ext cx="8234755" cy="2654793"/>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TextBox 33">
              <a:extLst>
                <a:ext uri="{FF2B5EF4-FFF2-40B4-BE49-F238E27FC236}">
                  <a16:creationId xmlns:a16="http://schemas.microsoft.com/office/drawing/2014/main" id="{18734A55-9093-024C-914B-F3A4C8B9522F}"/>
                </a:ext>
              </a:extLst>
            </p:cNvPr>
            <p:cNvSpPr txBox="1"/>
            <p:nvPr/>
          </p:nvSpPr>
          <p:spPr>
            <a:xfrm>
              <a:off x="33797164" y="27737274"/>
              <a:ext cx="8234756" cy="861774"/>
            </a:xfrm>
            <a:prstGeom prst="rect">
              <a:avLst/>
            </a:prstGeom>
            <a:solidFill>
              <a:schemeClr val="accent4">
                <a:lumMod val="20000"/>
                <a:lumOff val="80000"/>
              </a:schemeClr>
            </a:solidFill>
          </p:spPr>
          <p:txBody>
            <a:bodyPr wrap="square" rtlCol="0">
              <a:spAutoFit/>
            </a:bodyPr>
            <a:lstStyle/>
            <a:p>
              <a:pPr algn="ctr"/>
              <a:r>
                <a:rPr lang="en-US" sz="5000" dirty="0"/>
                <a:t>References</a:t>
              </a:r>
            </a:p>
          </p:txBody>
        </p:sp>
        <p:sp>
          <p:nvSpPr>
            <p:cNvPr id="6" name="TextBox 5">
              <a:extLst>
                <a:ext uri="{FF2B5EF4-FFF2-40B4-BE49-F238E27FC236}">
                  <a16:creationId xmlns:a16="http://schemas.microsoft.com/office/drawing/2014/main" id="{27269171-FBC0-E548-BF47-B80CE789A8E9}"/>
                </a:ext>
              </a:extLst>
            </p:cNvPr>
            <p:cNvSpPr txBox="1"/>
            <p:nvPr/>
          </p:nvSpPr>
          <p:spPr>
            <a:xfrm>
              <a:off x="33844896" y="29066517"/>
              <a:ext cx="8159082" cy="1815882"/>
            </a:xfrm>
            <a:prstGeom prst="rect">
              <a:avLst/>
            </a:prstGeom>
            <a:noFill/>
          </p:spPr>
          <p:txBody>
            <a:bodyPr wrap="square" lIns="274320" rIns="274320" rtlCol="0">
              <a:spAutoFit/>
            </a:bodyPr>
            <a:lstStyle/>
            <a:p>
              <a:pPr algn="just"/>
              <a:r>
                <a:rPr lang="en-US" sz="2800" dirty="0"/>
                <a:t>Clifford, Catherine. “Alphabet Billionaire Eric Schmidt: Google Used A.I. to</a:t>
              </a:r>
            </a:p>
            <a:p>
              <a:pPr algn="just"/>
              <a:r>
                <a:rPr lang="en-US" sz="2800" dirty="0"/>
                <a:t>	 Find the Perfect Chocolate Chip Cookie Recipe.” CNBC, CNBC, 29 Jan. 2018.</a:t>
              </a:r>
            </a:p>
            <a:p>
              <a:pPr algn="just"/>
              <a:r>
                <a:rPr lang="en-US" sz="2800" dirty="0"/>
                <a:t>Kochanski, Greg et al. “Bayesian Optimization for a Better Dessert.” (2017).</a:t>
              </a:r>
            </a:p>
            <a:p>
              <a:pPr algn="just"/>
              <a:r>
                <a:rPr lang="en-US" sz="2800" dirty="0"/>
                <a:t>Naik, </a:t>
              </a:r>
              <a:r>
                <a:rPr lang="en-US" sz="2800" dirty="0" err="1"/>
                <a:t>JitendraB</a:t>
              </a:r>
              <a:r>
                <a:rPr lang="en-US" sz="2800" dirty="0"/>
                <a:t>.. “Cuisine Classification and Recipe Generation.” (2015).</a:t>
              </a:r>
            </a:p>
          </p:txBody>
        </p:sp>
      </p:grpSp>
      <p:grpSp>
        <p:nvGrpSpPr>
          <p:cNvPr id="26" name="Group 25">
            <a:extLst>
              <a:ext uri="{FF2B5EF4-FFF2-40B4-BE49-F238E27FC236}">
                <a16:creationId xmlns:a16="http://schemas.microsoft.com/office/drawing/2014/main" id="{AF9A6247-304B-9C49-B9AF-3C7B2AD96C44}"/>
              </a:ext>
            </a:extLst>
          </p:cNvPr>
          <p:cNvGrpSpPr/>
          <p:nvPr/>
        </p:nvGrpSpPr>
        <p:grpSpPr>
          <a:xfrm>
            <a:off x="15223242" y="27227447"/>
            <a:ext cx="13543311" cy="4669185"/>
            <a:chOff x="15905991" y="26859267"/>
            <a:chExt cx="12801600" cy="4669185"/>
          </a:xfrm>
        </p:grpSpPr>
        <p:grpSp>
          <p:nvGrpSpPr>
            <p:cNvPr id="36" name="Group 35">
              <a:extLst>
                <a:ext uri="{FF2B5EF4-FFF2-40B4-BE49-F238E27FC236}">
                  <a16:creationId xmlns:a16="http://schemas.microsoft.com/office/drawing/2014/main" id="{F02AAAAA-39B1-954E-8141-E3181A2F4418}"/>
                </a:ext>
              </a:extLst>
            </p:cNvPr>
            <p:cNvGrpSpPr/>
            <p:nvPr/>
          </p:nvGrpSpPr>
          <p:grpSpPr>
            <a:xfrm>
              <a:off x="15905991" y="26859267"/>
              <a:ext cx="12801600" cy="4669185"/>
              <a:chOff x="15109228" y="2368572"/>
              <a:chExt cx="12801600" cy="7736387"/>
            </a:xfrm>
          </p:grpSpPr>
          <p:sp>
            <p:nvSpPr>
              <p:cNvPr id="37" name="Rectangle 36">
                <a:extLst>
                  <a:ext uri="{FF2B5EF4-FFF2-40B4-BE49-F238E27FC236}">
                    <a16:creationId xmlns:a16="http://schemas.microsoft.com/office/drawing/2014/main" id="{0F96F2CB-F4EC-474F-8D8C-0E51DF709230}"/>
                  </a:ext>
                </a:extLst>
              </p:cNvPr>
              <p:cNvSpPr/>
              <p:nvPr/>
            </p:nvSpPr>
            <p:spPr>
              <a:xfrm>
                <a:off x="15109228" y="4170401"/>
                <a:ext cx="12801600" cy="5934558"/>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TextBox 37">
                <a:extLst>
                  <a:ext uri="{FF2B5EF4-FFF2-40B4-BE49-F238E27FC236}">
                    <a16:creationId xmlns:a16="http://schemas.microsoft.com/office/drawing/2014/main" id="{E4044250-347D-4A42-A533-36C83F21AB38}"/>
                  </a:ext>
                </a:extLst>
              </p:cNvPr>
              <p:cNvSpPr txBox="1"/>
              <p:nvPr/>
            </p:nvSpPr>
            <p:spPr>
              <a:xfrm>
                <a:off x="15109228" y="2368572"/>
                <a:ext cx="12801600" cy="1810344"/>
              </a:xfrm>
              <a:prstGeom prst="rect">
                <a:avLst/>
              </a:prstGeom>
              <a:solidFill>
                <a:schemeClr val="accent4">
                  <a:lumMod val="20000"/>
                  <a:lumOff val="80000"/>
                </a:schemeClr>
              </a:solidFill>
            </p:spPr>
            <p:txBody>
              <a:bodyPr wrap="square" rtlCol="0">
                <a:spAutoFit/>
              </a:bodyPr>
              <a:lstStyle/>
              <a:p>
                <a:pPr algn="ctr"/>
                <a:r>
                  <a:rPr lang="en-US" sz="6500" dirty="0"/>
                  <a:t>Survey Questions</a:t>
                </a:r>
              </a:p>
            </p:txBody>
          </p:sp>
        </p:grpSp>
        <p:sp>
          <p:nvSpPr>
            <p:cNvPr id="24" name="TextBox 23">
              <a:extLst>
                <a:ext uri="{FF2B5EF4-FFF2-40B4-BE49-F238E27FC236}">
                  <a16:creationId xmlns:a16="http://schemas.microsoft.com/office/drawing/2014/main" id="{31E0992A-3190-894C-BE30-E7600877303E}"/>
                </a:ext>
              </a:extLst>
            </p:cNvPr>
            <p:cNvSpPr txBox="1"/>
            <p:nvPr/>
          </p:nvSpPr>
          <p:spPr>
            <a:xfrm>
              <a:off x="16661457" y="28374798"/>
              <a:ext cx="12014545" cy="2631490"/>
            </a:xfrm>
            <a:prstGeom prst="rect">
              <a:avLst/>
            </a:prstGeom>
            <a:noFill/>
          </p:spPr>
          <p:txBody>
            <a:bodyPr wrap="square" rtlCol="0">
              <a:spAutoFit/>
            </a:bodyPr>
            <a:lstStyle/>
            <a:p>
              <a:pPr marL="457200" indent="-457200" algn="just">
                <a:buFont typeface="Arial" panose="020B0604020202020204" pitchFamily="34" charset="0"/>
                <a:buChar char="•"/>
              </a:pPr>
              <a:r>
                <a:rPr lang="en-US" sz="3300" dirty="0"/>
                <a:t>Appearance on a scale of 1 (unfit for consumption) to 5 (Excellent) </a:t>
              </a:r>
            </a:p>
            <a:p>
              <a:pPr marL="457200" indent="-457200" algn="just">
                <a:buFont typeface="Arial" panose="020B0604020202020204" pitchFamily="34" charset="0"/>
                <a:buChar char="•"/>
              </a:pPr>
              <a:r>
                <a:rPr lang="en-US" sz="3300" dirty="0"/>
                <a:t>Aroma on a scale of 1 (unfit for consumption) to 5 (Excellent) </a:t>
              </a:r>
            </a:p>
            <a:p>
              <a:pPr marL="457200" indent="-457200" algn="just">
                <a:buFont typeface="Arial" panose="020B0604020202020204" pitchFamily="34" charset="0"/>
                <a:buChar char="•"/>
              </a:pPr>
              <a:r>
                <a:rPr lang="en-US" sz="3300" dirty="0"/>
                <a:t>Taste on a scale of 1 (unfit for consumption) to 5 (Excellent) </a:t>
              </a:r>
            </a:p>
            <a:p>
              <a:pPr marL="457200" indent="-457200" algn="just">
                <a:buFont typeface="Arial" panose="020B0604020202020204" pitchFamily="34" charset="0"/>
                <a:buChar char="•"/>
              </a:pPr>
              <a:r>
                <a:rPr lang="en-US" sz="3300" dirty="0"/>
                <a:t>Texture: crunchy, chewy, gooey, juicy, soggy, creamy, other</a:t>
              </a:r>
            </a:p>
            <a:p>
              <a:pPr marL="457200" indent="-457200" algn="just">
                <a:buFont typeface="Arial" panose="020B0604020202020204" pitchFamily="34" charset="0"/>
                <a:buChar char="•"/>
              </a:pPr>
              <a:r>
                <a:rPr lang="en-US" sz="3300" dirty="0"/>
                <a:t>Overall Satisfaction on a scale of 1 (Hated It) to 10 (Loved It)</a:t>
              </a:r>
            </a:p>
          </p:txBody>
        </p:sp>
      </p:grpSp>
      <p:pic>
        <p:nvPicPr>
          <p:cNvPr id="53" name="Picture 52" descr="A close up of a sign&#10;&#10;Description automatically generated">
            <a:extLst>
              <a:ext uri="{FF2B5EF4-FFF2-40B4-BE49-F238E27FC236}">
                <a16:creationId xmlns:a16="http://schemas.microsoft.com/office/drawing/2014/main" id="{DD519B94-0650-B44A-87FD-0A6943731C9F}"/>
              </a:ext>
            </a:extLst>
          </p:cNvPr>
          <p:cNvPicPr>
            <a:picLocks noChangeAspect="1"/>
          </p:cNvPicPr>
          <p:nvPr/>
        </p:nvPicPr>
        <p:blipFill>
          <a:blip r:embed="rId7"/>
          <a:stretch>
            <a:fillRect/>
          </a:stretch>
        </p:blipFill>
        <p:spPr>
          <a:xfrm>
            <a:off x="2955042" y="23321179"/>
            <a:ext cx="10867561" cy="4346290"/>
          </a:xfrm>
          <a:prstGeom prst="rect">
            <a:avLst/>
          </a:prstGeom>
        </p:spPr>
      </p:pic>
      <p:sp>
        <p:nvSpPr>
          <p:cNvPr id="54" name="TextBox 53">
            <a:extLst>
              <a:ext uri="{FF2B5EF4-FFF2-40B4-BE49-F238E27FC236}">
                <a16:creationId xmlns:a16="http://schemas.microsoft.com/office/drawing/2014/main" id="{2E854200-F4A8-5343-A81F-725004B1C30E}"/>
              </a:ext>
            </a:extLst>
          </p:cNvPr>
          <p:cNvSpPr txBox="1"/>
          <p:nvPr/>
        </p:nvSpPr>
        <p:spPr>
          <a:xfrm>
            <a:off x="3263185" y="27166941"/>
            <a:ext cx="5229388" cy="553998"/>
          </a:xfrm>
          <a:prstGeom prst="rect">
            <a:avLst/>
          </a:prstGeom>
          <a:noFill/>
        </p:spPr>
        <p:txBody>
          <a:bodyPr wrap="square" rtlCol="0">
            <a:spAutoFit/>
          </a:bodyPr>
          <a:lstStyle/>
          <a:p>
            <a:pPr algn="l"/>
            <a:r>
              <a:rPr lang="en-US" sz="2900" dirty="0"/>
              <a:t>LSTM Recurrent Neural Network</a:t>
            </a:r>
          </a:p>
        </p:txBody>
      </p:sp>
      <p:sp>
        <p:nvSpPr>
          <p:cNvPr id="47" name="Rectangle 46">
            <a:extLst>
              <a:ext uri="{FF2B5EF4-FFF2-40B4-BE49-F238E27FC236}">
                <a16:creationId xmlns:a16="http://schemas.microsoft.com/office/drawing/2014/main" id="{354BE66D-4ADC-EB4A-A855-F67A318A4D71}"/>
              </a:ext>
            </a:extLst>
          </p:cNvPr>
          <p:cNvSpPr/>
          <p:nvPr/>
        </p:nvSpPr>
        <p:spPr>
          <a:xfrm>
            <a:off x="1924431" y="448462"/>
            <a:ext cx="40107489" cy="373550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19FFC369-AE50-784D-B4A6-E78433A04F08}"/>
              </a:ext>
            </a:extLst>
          </p:cNvPr>
          <p:cNvSpPr txBox="1"/>
          <p:nvPr/>
        </p:nvSpPr>
        <p:spPr>
          <a:xfrm>
            <a:off x="5732260" y="745641"/>
            <a:ext cx="32591829" cy="3170099"/>
          </a:xfrm>
          <a:prstGeom prst="rect">
            <a:avLst/>
          </a:prstGeom>
          <a:noFill/>
        </p:spPr>
        <p:txBody>
          <a:bodyPr wrap="square" rtlCol="0">
            <a:spAutoFit/>
          </a:bodyPr>
          <a:lstStyle/>
          <a:p>
            <a:pPr algn="ctr"/>
            <a:r>
              <a:rPr lang="en-US" sz="8000" dirty="0"/>
              <a:t>Optimizing Cookie Recipes for Ratings Using Machine Learning and Deep Vector-to-Sequence Recurrent Neural Models</a:t>
            </a:r>
            <a:br>
              <a:rPr lang="en-US" sz="8000" dirty="0"/>
            </a:br>
            <a:r>
              <a:rPr lang="en-US" sz="4000" dirty="0"/>
              <a:t>Mackenzie O’Brien and Dr. Pablo Rivas</a:t>
            </a:r>
          </a:p>
        </p:txBody>
      </p:sp>
      <p:sp>
        <p:nvSpPr>
          <p:cNvPr id="48" name="Rectangle 47">
            <a:extLst>
              <a:ext uri="{FF2B5EF4-FFF2-40B4-BE49-F238E27FC236}">
                <a16:creationId xmlns:a16="http://schemas.microsoft.com/office/drawing/2014/main" id="{28860505-5A79-D044-AAE3-6384C41FCAC2}"/>
              </a:ext>
            </a:extLst>
          </p:cNvPr>
          <p:cNvSpPr/>
          <p:nvPr/>
        </p:nvSpPr>
        <p:spPr>
          <a:xfrm>
            <a:off x="29230319" y="5792710"/>
            <a:ext cx="12801600" cy="11544257"/>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TextBox 48">
            <a:extLst>
              <a:ext uri="{FF2B5EF4-FFF2-40B4-BE49-F238E27FC236}">
                <a16:creationId xmlns:a16="http://schemas.microsoft.com/office/drawing/2014/main" id="{7EF584E7-D2CD-BE42-B6A3-5069223B3FD7}"/>
              </a:ext>
            </a:extLst>
          </p:cNvPr>
          <p:cNvSpPr txBox="1"/>
          <p:nvPr/>
        </p:nvSpPr>
        <p:spPr>
          <a:xfrm>
            <a:off x="29230320" y="4782376"/>
            <a:ext cx="12801600" cy="1092607"/>
          </a:xfrm>
          <a:prstGeom prst="rect">
            <a:avLst/>
          </a:prstGeom>
          <a:solidFill>
            <a:schemeClr val="accent4">
              <a:lumMod val="20000"/>
              <a:lumOff val="80000"/>
            </a:schemeClr>
          </a:solidFill>
        </p:spPr>
        <p:txBody>
          <a:bodyPr wrap="square" rtlCol="0">
            <a:spAutoFit/>
          </a:bodyPr>
          <a:lstStyle/>
          <a:p>
            <a:pPr algn="ctr"/>
            <a:r>
              <a:rPr lang="en-US" sz="6500" dirty="0"/>
              <a:t>Graphs</a:t>
            </a:r>
          </a:p>
        </p:txBody>
      </p:sp>
      <p:pic>
        <p:nvPicPr>
          <p:cNvPr id="40" name="Picture 39" descr="A close up of a device&#10;&#10;Description automatically generated">
            <a:extLst>
              <a:ext uri="{FF2B5EF4-FFF2-40B4-BE49-F238E27FC236}">
                <a16:creationId xmlns:a16="http://schemas.microsoft.com/office/drawing/2014/main" id="{1FB51F21-5B13-494F-B238-F06267133939}"/>
              </a:ext>
            </a:extLst>
          </p:cNvPr>
          <p:cNvPicPr>
            <a:picLocks noChangeAspect="1"/>
          </p:cNvPicPr>
          <p:nvPr/>
        </p:nvPicPr>
        <p:blipFill>
          <a:blip r:embed="rId8"/>
          <a:stretch>
            <a:fillRect/>
          </a:stretch>
        </p:blipFill>
        <p:spPr>
          <a:xfrm>
            <a:off x="29709866" y="13206208"/>
            <a:ext cx="5856316" cy="3859844"/>
          </a:xfrm>
          <a:prstGeom prst="rect">
            <a:avLst/>
          </a:prstGeom>
        </p:spPr>
      </p:pic>
      <p:pic>
        <p:nvPicPr>
          <p:cNvPr id="50" name="Picture 49" descr="A close up of a device&#10;&#10;Description automatically generated">
            <a:extLst>
              <a:ext uri="{FF2B5EF4-FFF2-40B4-BE49-F238E27FC236}">
                <a16:creationId xmlns:a16="http://schemas.microsoft.com/office/drawing/2014/main" id="{1E76D311-CB6B-D54F-821F-CE2931BED486}"/>
              </a:ext>
            </a:extLst>
          </p:cNvPr>
          <p:cNvPicPr>
            <a:picLocks noChangeAspect="1"/>
          </p:cNvPicPr>
          <p:nvPr/>
        </p:nvPicPr>
        <p:blipFill>
          <a:blip r:embed="rId9"/>
          <a:stretch>
            <a:fillRect/>
          </a:stretch>
        </p:blipFill>
        <p:spPr>
          <a:xfrm>
            <a:off x="36100969" y="13161812"/>
            <a:ext cx="5522938" cy="3878839"/>
          </a:xfrm>
          <a:prstGeom prst="rect">
            <a:avLst/>
          </a:prstGeom>
        </p:spPr>
      </p:pic>
      <p:pic>
        <p:nvPicPr>
          <p:cNvPr id="52" name="Picture 51" descr="A close up of a piece of paper&#10;&#10;Description automatically generated">
            <a:extLst>
              <a:ext uri="{FF2B5EF4-FFF2-40B4-BE49-F238E27FC236}">
                <a16:creationId xmlns:a16="http://schemas.microsoft.com/office/drawing/2014/main" id="{D881871B-A275-6E47-88C1-E1BB9B37C608}"/>
              </a:ext>
            </a:extLst>
          </p:cNvPr>
          <p:cNvPicPr>
            <a:picLocks noChangeAspect="1"/>
          </p:cNvPicPr>
          <p:nvPr/>
        </p:nvPicPr>
        <p:blipFill>
          <a:blip r:embed="rId10"/>
          <a:stretch>
            <a:fillRect/>
          </a:stretch>
        </p:blipFill>
        <p:spPr>
          <a:xfrm>
            <a:off x="29371885" y="6415465"/>
            <a:ext cx="4056620" cy="2972432"/>
          </a:xfrm>
          <a:prstGeom prst="rect">
            <a:avLst/>
          </a:prstGeom>
        </p:spPr>
      </p:pic>
      <p:pic>
        <p:nvPicPr>
          <p:cNvPr id="56" name="Picture 55" descr="A close up of a device&#10;&#10;Description automatically generated">
            <a:extLst>
              <a:ext uri="{FF2B5EF4-FFF2-40B4-BE49-F238E27FC236}">
                <a16:creationId xmlns:a16="http://schemas.microsoft.com/office/drawing/2014/main" id="{54295A21-CD85-254C-B93F-6A6B7637C6DB}"/>
              </a:ext>
            </a:extLst>
          </p:cNvPr>
          <p:cNvPicPr>
            <a:picLocks noChangeAspect="1"/>
          </p:cNvPicPr>
          <p:nvPr/>
        </p:nvPicPr>
        <p:blipFill>
          <a:blip r:embed="rId11"/>
          <a:stretch>
            <a:fillRect/>
          </a:stretch>
        </p:blipFill>
        <p:spPr>
          <a:xfrm>
            <a:off x="35958143" y="9622676"/>
            <a:ext cx="4533804" cy="3054103"/>
          </a:xfrm>
          <a:prstGeom prst="rect">
            <a:avLst/>
          </a:prstGeom>
        </p:spPr>
      </p:pic>
      <p:pic>
        <p:nvPicPr>
          <p:cNvPr id="58" name="Picture 57" descr="A screenshot of a cell phone&#10;&#10;Description automatically generated">
            <a:extLst>
              <a:ext uri="{FF2B5EF4-FFF2-40B4-BE49-F238E27FC236}">
                <a16:creationId xmlns:a16="http://schemas.microsoft.com/office/drawing/2014/main" id="{643EDF0D-4294-3C43-AD46-F75C81323887}"/>
              </a:ext>
            </a:extLst>
          </p:cNvPr>
          <p:cNvPicPr>
            <a:picLocks noChangeAspect="1"/>
          </p:cNvPicPr>
          <p:nvPr/>
        </p:nvPicPr>
        <p:blipFill>
          <a:blip r:embed="rId12"/>
          <a:stretch>
            <a:fillRect/>
          </a:stretch>
        </p:blipFill>
        <p:spPr>
          <a:xfrm>
            <a:off x="31117132" y="9642152"/>
            <a:ext cx="4622746" cy="3054101"/>
          </a:xfrm>
          <a:prstGeom prst="rect">
            <a:avLst/>
          </a:prstGeom>
        </p:spPr>
      </p:pic>
      <p:pic>
        <p:nvPicPr>
          <p:cNvPr id="60" name="Picture 59">
            <a:extLst>
              <a:ext uri="{FF2B5EF4-FFF2-40B4-BE49-F238E27FC236}">
                <a16:creationId xmlns:a16="http://schemas.microsoft.com/office/drawing/2014/main" id="{C0D87A2B-3CE0-2F44-BA20-8ED120C7E085}"/>
              </a:ext>
            </a:extLst>
          </p:cNvPr>
          <p:cNvPicPr>
            <a:picLocks noChangeAspect="1"/>
          </p:cNvPicPr>
          <p:nvPr/>
        </p:nvPicPr>
        <p:blipFill>
          <a:blip r:embed="rId13"/>
          <a:stretch>
            <a:fillRect/>
          </a:stretch>
        </p:blipFill>
        <p:spPr>
          <a:xfrm>
            <a:off x="37768255" y="6415982"/>
            <a:ext cx="4056620" cy="2998221"/>
          </a:xfrm>
          <a:prstGeom prst="rect">
            <a:avLst/>
          </a:prstGeom>
        </p:spPr>
      </p:pic>
      <p:pic>
        <p:nvPicPr>
          <p:cNvPr id="62" name="Picture 61" descr="A close up of a device&#10;&#10;Description automatically generated">
            <a:extLst>
              <a:ext uri="{FF2B5EF4-FFF2-40B4-BE49-F238E27FC236}">
                <a16:creationId xmlns:a16="http://schemas.microsoft.com/office/drawing/2014/main" id="{40501938-9D9F-0F44-A08B-BD9BFBA0309F}"/>
              </a:ext>
            </a:extLst>
          </p:cNvPr>
          <p:cNvPicPr>
            <a:picLocks noChangeAspect="1"/>
          </p:cNvPicPr>
          <p:nvPr/>
        </p:nvPicPr>
        <p:blipFill>
          <a:blip r:embed="rId14"/>
          <a:stretch>
            <a:fillRect/>
          </a:stretch>
        </p:blipFill>
        <p:spPr>
          <a:xfrm>
            <a:off x="33570070" y="6418384"/>
            <a:ext cx="4056620" cy="2998221"/>
          </a:xfrm>
          <a:prstGeom prst="rect">
            <a:avLst/>
          </a:prstGeom>
        </p:spPr>
      </p:pic>
      <p:sp>
        <p:nvSpPr>
          <p:cNvPr id="64" name="TextBox 63">
            <a:extLst>
              <a:ext uri="{FF2B5EF4-FFF2-40B4-BE49-F238E27FC236}">
                <a16:creationId xmlns:a16="http://schemas.microsoft.com/office/drawing/2014/main" id="{21CDE67C-34C3-FC4E-8D89-59F65BE0F647}"/>
              </a:ext>
            </a:extLst>
          </p:cNvPr>
          <p:cNvSpPr txBox="1"/>
          <p:nvPr/>
        </p:nvSpPr>
        <p:spPr>
          <a:xfrm>
            <a:off x="33673104" y="5923587"/>
            <a:ext cx="3968387" cy="477054"/>
          </a:xfrm>
          <a:prstGeom prst="rect">
            <a:avLst/>
          </a:prstGeom>
          <a:noFill/>
        </p:spPr>
        <p:txBody>
          <a:bodyPr wrap="square" rtlCol="0">
            <a:spAutoFit/>
          </a:bodyPr>
          <a:lstStyle/>
          <a:p>
            <a:pPr algn="l"/>
            <a:r>
              <a:rPr lang="en-US" sz="2500" dirty="0"/>
              <a:t>Individual Batches vs Control</a:t>
            </a:r>
          </a:p>
        </p:txBody>
      </p:sp>
      <p:sp>
        <p:nvSpPr>
          <p:cNvPr id="65" name="TextBox 64">
            <a:extLst>
              <a:ext uri="{FF2B5EF4-FFF2-40B4-BE49-F238E27FC236}">
                <a16:creationId xmlns:a16="http://schemas.microsoft.com/office/drawing/2014/main" id="{AFD1894A-A2E1-FC4D-B7A6-B76C1C639A4E}"/>
              </a:ext>
            </a:extLst>
          </p:cNvPr>
          <p:cNvSpPr txBox="1"/>
          <p:nvPr/>
        </p:nvSpPr>
        <p:spPr>
          <a:xfrm>
            <a:off x="31253891" y="12708535"/>
            <a:ext cx="3205394" cy="477054"/>
          </a:xfrm>
          <a:prstGeom prst="rect">
            <a:avLst/>
          </a:prstGeom>
          <a:noFill/>
        </p:spPr>
        <p:txBody>
          <a:bodyPr wrap="square" rtlCol="0">
            <a:spAutoFit/>
          </a:bodyPr>
          <a:lstStyle/>
          <a:p>
            <a:pPr algn="l"/>
            <a:r>
              <a:rPr lang="en-US" sz="2500" dirty="0"/>
              <a:t>All Batches vs Control</a:t>
            </a:r>
          </a:p>
        </p:txBody>
      </p:sp>
      <p:sp>
        <p:nvSpPr>
          <p:cNvPr id="66" name="TextBox 65">
            <a:extLst>
              <a:ext uri="{FF2B5EF4-FFF2-40B4-BE49-F238E27FC236}">
                <a16:creationId xmlns:a16="http://schemas.microsoft.com/office/drawing/2014/main" id="{8874E523-633A-974D-B494-D42B2F1DEABF}"/>
              </a:ext>
            </a:extLst>
          </p:cNvPr>
          <p:cNvSpPr txBox="1"/>
          <p:nvPr/>
        </p:nvSpPr>
        <p:spPr>
          <a:xfrm>
            <a:off x="35584145" y="12671959"/>
            <a:ext cx="6465737" cy="477054"/>
          </a:xfrm>
          <a:prstGeom prst="rect">
            <a:avLst/>
          </a:prstGeom>
          <a:noFill/>
        </p:spPr>
        <p:txBody>
          <a:bodyPr wrap="square" rtlCol="0">
            <a:spAutoFit/>
          </a:bodyPr>
          <a:lstStyle/>
          <a:p>
            <a:pPr algn="ctr"/>
            <a:r>
              <a:rPr lang="en-US" sz="2500" dirty="0"/>
              <a:t>Machine Learning – Control Matched By Email</a:t>
            </a:r>
          </a:p>
        </p:txBody>
      </p:sp>
      <p:pic>
        <p:nvPicPr>
          <p:cNvPr id="72" name="Picture 71" descr="A box filled with different types of food&#10;&#10;Description automatically generated">
            <a:extLst>
              <a:ext uri="{FF2B5EF4-FFF2-40B4-BE49-F238E27FC236}">
                <a16:creationId xmlns:a16="http://schemas.microsoft.com/office/drawing/2014/main" id="{CE6F6D03-0709-3347-B078-A341361E9585}"/>
              </a:ext>
            </a:extLst>
          </p:cNvPr>
          <p:cNvPicPr>
            <a:picLocks noChangeAspect="1"/>
          </p:cNvPicPr>
          <p:nvPr/>
        </p:nvPicPr>
        <p:blipFill rotWithShape="1">
          <a:blip r:embed="rId15"/>
          <a:srcRect t="21740" b="24130"/>
          <a:stretch/>
        </p:blipFill>
        <p:spPr>
          <a:xfrm>
            <a:off x="7756757" y="2065059"/>
            <a:ext cx="4482023" cy="1319395"/>
          </a:xfrm>
          <a:prstGeom prst="rect">
            <a:avLst/>
          </a:prstGeom>
        </p:spPr>
      </p:pic>
      <p:sp>
        <p:nvSpPr>
          <p:cNvPr id="73" name="TextBox 72">
            <a:extLst>
              <a:ext uri="{FF2B5EF4-FFF2-40B4-BE49-F238E27FC236}">
                <a16:creationId xmlns:a16="http://schemas.microsoft.com/office/drawing/2014/main" id="{2A85A8F8-2038-5749-A3AA-BEB3AD601F27}"/>
              </a:ext>
            </a:extLst>
          </p:cNvPr>
          <p:cNvSpPr txBox="1"/>
          <p:nvPr/>
        </p:nvSpPr>
        <p:spPr>
          <a:xfrm>
            <a:off x="29482677" y="20579723"/>
            <a:ext cx="1700906" cy="584775"/>
          </a:xfrm>
          <a:prstGeom prst="rect">
            <a:avLst/>
          </a:prstGeom>
          <a:noFill/>
        </p:spPr>
        <p:txBody>
          <a:bodyPr wrap="square" rtlCol="0">
            <a:spAutoFit/>
          </a:bodyPr>
          <a:lstStyle/>
          <a:p>
            <a:pPr algn="ctr"/>
            <a:r>
              <a:rPr lang="en-US" sz="3200" dirty="0"/>
              <a:t>A</a:t>
            </a:r>
          </a:p>
        </p:txBody>
      </p:sp>
      <p:sp>
        <p:nvSpPr>
          <p:cNvPr id="74" name="TextBox 73">
            <a:extLst>
              <a:ext uri="{FF2B5EF4-FFF2-40B4-BE49-F238E27FC236}">
                <a16:creationId xmlns:a16="http://schemas.microsoft.com/office/drawing/2014/main" id="{A99DE26B-AB4A-3A44-BF93-4922B71C4D55}"/>
              </a:ext>
            </a:extLst>
          </p:cNvPr>
          <p:cNvSpPr txBox="1"/>
          <p:nvPr/>
        </p:nvSpPr>
        <p:spPr>
          <a:xfrm>
            <a:off x="31552641" y="20579723"/>
            <a:ext cx="1700907" cy="584775"/>
          </a:xfrm>
          <a:prstGeom prst="rect">
            <a:avLst/>
          </a:prstGeom>
          <a:noFill/>
        </p:spPr>
        <p:txBody>
          <a:bodyPr wrap="square" rtlCol="0">
            <a:spAutoFit/>
          </a:bodyPr>
          <a:lstStyle/>
          <a:p>
            <a:pPr algn="ctr"/>
            <a:r>
              <a:rPr lang="en-US" sz="3200" dirty="0"/>
              <a:t>B</a:t>
            </a:r>
          </a:p>
        </p:txBody>
      </p:sp>
      <p:sp>
        <p:nvSpPr>
          <p:cNvPr id="75" name="TextBox 74">
            <a:extLst>
              <a:ext uri="{FF2B5EF4-FFF2-40B4-BE49-F238E27FC236}">
                <a16:creationId xmlns:a16="http://schemas.microsoft.com/office/drawing/2014/main" id="{BA73B44E-59B5-E04E-96ED-8666EBA0D792}"/>
              </a:ext>
            </a:extLst>
          </p:cNvPr>
          <p:cNvSpPr txBox="1"/>
          <p:nvPr/>
        </p:nvSpPr>
        <p:spPr>
          <a:xfrm>
            <a:off x="33696267" y="20579723"/>
            <a:ext cx="1749818" cy="584775"/>
          </a:xfrm>
          <a:prstGeom prst="rect">
            <a:avLst/>
          </a:prstGeom>
          <a:noFill/>
        </p:spPr>
        <p:txBody>
          <a:bodyPr wrap="square" rtlCol="0">
            <a:spAutoFit/>
          </a:bodyPr>
          <a:lstStyle/>
          <a:p>
            <a:pPr algn="ctr"/>
            <a:r>
              <a:rPr lang="en-US" sz="3200" dirty="0"/>
              <a:t>C</a:t>
            </a:r>
          </a:p>
        </p:txBody>
      </p:sp>
      <p:sp>
        <p:nvSpPr>
          <p:cNvPr id="76" name="TextBox 75">
            <a:extLst>
              <a:ext uri="{FF2B5EF4-FFF2-40B4-BE49-F238E27FC236}">
                <a16:creationId xmlns:a16="http://schemas.microsoft.com/office/drawing/2014/main" id="{3F4A3195-7173-A74D-B9BA-9428F813F58E}"/>
              </a:ext>
            </a:extLst>
          </p:cNvPr>
          <p:cNvSpPr txBox="1"/>
          <p:nvPr/>
        </p:nvSpPr>
        <p:spPr>
          <a:xfrm>
            <a:off x="35735550" y="20567409"/>
            <a:ext cx="1749818" cy="584775"/>
          </a:xfrm>
          <a:prstGeom prst="rect">
            <a:avLst/>
          </a:prstGeom>
          <a:noFill/>
        </p:spPr>
        <p:txBody>
          <a:bodyPr wrap="square" rtlCol="0">
            <a:spAutoFit/>
          </a:bodyPr>
          <a:lstStyle/>
          <a:p>
            <a:pPr algn="ctr"/>
            <a:r>
              <a:rPr lang="en-US" sz="3200" dirty="0"/>
              <a:t>D</a:t>
            </a:r>
          </a:p>
        </p:txBody>
      </p:sp>
      <p:sp>
        <p:nvSpPr>
          <p:cNvPr id="77" name="TextBox 76">
            <a:extLst>
              <a:ext uri="{FF2B5EF4-FFF2-40B4-BE49-F238E27FC236}">
                <a16:creationId xmlns:a16="http://schemas.microsoft.com/office/drawing/2014/main" id="{1A91F428-911E-F24F-9C0D-042715C25E5E}"/>
              </a:ext>
            </a:extLst>
          </p:cNvPr>
          <p:cNvSpPr txBox="1"/>
          <p:nvPr/>
        </p:nvSpPr>
        <p:spPr>
          <a:xfrm>
            <a:off x="37873610" y="20579723"/>
            <a:ext cx="1676292" cy="584775"/>
          </a:xfrm>
          <a:prstGeom prst="rect">
            <a:avLst/>
          </a:prstGeom>
          <a:noFill/>
        </p:spPr>
        <p:txBody>
          <a:bodyPr wrap="square" rtlCol="0">
            <a:spAutoFit/>
          </a:bodyPr>
          <a:lstStyle/>
          <a:p>
            <a:pPr algn="ctr"/>
            <a:r>
              <a:rPr lang="en-US" sz="3200" dirty="0"/>
              <a:t>E</a:t>
            </a:r>
          </a:p>
        </p:txBody>
      </p:sp>
      <p:sp>
        <p:nvSpPr>
          <p:cNvPr id="78" name="TextBox 77">
            <a:extLst>
              <a:ext uri="{FF2B5EF4-FFF2-40B4-BE49-F238E27FC236}">
                <a16:creationId xmlns:a16="http://schemas.microsoft.com/office/drawing/2014/main" id="{33026859-FC56-6642-A7F2-8E56495AD353}"/>
              </a:ext>
            </a:extLst>
          </p:cNvPr>
          <p:cNvSpPr txBox="1"/>
          <p:nvPr/>
        </p:nvSpPr>
        <p:spPr>
          <a:xfrm>
            <a:off x="40034673" y="20581442"/>
            <a:ext cx="1776730" cy="584775"/>
          </a:xfrm>
          <a:prstGeom prst="rect">
            <a:avLst/>
          </a:prstGeom>
          <a:noFill/>
        </p:spPr>
        <p:txBody>
          <a:bodyPr wrap="square" rtlCol="0">
            <a:spAutoFit/>
          </a:bodyPr>
          <a:lstStyle/>
          <a:p>
            <a:pPr algn="ctr"/>
            <a:r>
              <a:rPr lang="en-US" sz="3200" dirty="0"/>
              <a:t>Control</a:t>
            </a:r>
          </a:p>
        </p:txBody>
      </p:sp>
      <p:pic>
        <p:nvPicPr>
          <p:cNvPr id="83" name="Picture 82">
            <a:extLst>
              <a:ext uri="{FF2B5EF4-FFF2-40B4-BE49-F238E27FC236}">
                <a16:creationId xmlns:a16="http://schemas.microsoft.com/office/drawing/2014/main" id="{62C6C498-9A6A-AE4A-AD76-1EEDE74E8861}"/>
              </a:ext>
            </a:extLst>
          </p:cNvPr>
          <p:cNvPicPr>
            <a:picLocks noChangeAspect="1"/>
          </p:cNvPicPr>
          <p:nvPr/>
        </p:nvPicPr>
        <p:blipFill>
          <a:blip r:embed="rId16"/>
          <a:stretch>
            <a:fillRect/>
          </a:stretch>
        </p:blipFill>
        <p:spPr>
          <a:xfrm>
            <a:off x="2469621" y="226464"/>
            <a:ext cx="4265509" cy="4265509"/>
          </a:xfrm>
          <a:prstGeom prst="rect">
            <a:avLst/>
          </a:prstGeom>
        </p:spPr>
      </p:pic>
      <p:pic>
        <p:nvPicPr>
          <p:cNvPr id="87" name="Picture 86">
            <a:extLst>
              <a:ext uri="{FF2B5EF4-FFF2-40B4-BE49-F238E27FC236}">
                <a16:creationId xmlns:a16="http://schemas.microsoft.com/office/drawing/2014/main" id="{BB78A9AE-3D81-144A-AEB4-98876055EC22}"/>
              </a:ext>
            </a:extLst>
          </p:cNvPr>
          <p:cNvPicPr>
            <a:picLocks noChangeAspect="1"/>
          </p:cNvPicPr>
          <p:nvPr/>
        </p:nvPicPr>
        <p:blipFill>
          <a:blip r:embed="rId17"/>
          <a:stretch>
            <a:fillRect/>
          </a:stretch>
        </p:blipFill>
        <p:spPr>
          <a:xfrm>
            <a:off x="37641491" y="466621"/>
            <a:ext cx="3780088" cy="3780088"/>
          </a:xfrm>
          <a:prstGeom prst="rect">
            <a:avLst/>
          </a:prstGeom>
        </p:spPr>
      </p:pic>
      <p:pic>
        <p:nvPicPr>
          <p:cNvPr id="101" name="Picture 100" descr="A bowl of food on a plate&#10;&#10;Description automatically generated">
            <a:extLst>
              <a:ext uri="{FF2B5EF4-FFF2-40B4-BE49-F238E27FC236}">
                <a16:creationId xmlns:a16="http://schemas.microsoft.com/office/drawing/2014/main" id="{A9908137-8B38-B843-9D03-F035EE7CB44C}"/>
              </a:ext>
            </a:extLst>
          </p:cNvPr>
          <p:cNvPicPr>
            <a:picLocks noChangeAspect="1"/>
          </p:cNvPicPr>
          <p:nvPr/>
        </p:nvPicPr>
        <p:blipFill rotWithShape="1">
          <a:blip r:embed="rId18"/>
          <a:srcRect l="31786" t="17993" r="21003" b="20165"/>
          <a:stretch/>
        </p:blipFill>
        <p:spPr>
          <a:xfrm rot="5400000">
            <a:off x="29483803" y="18884867"/>
            <a:ext cx="1688109" cy="1749815"/>
          </a:xfrm>
          <a:prstGeom prst="rect">
            <a:avLst/>
          </a:prstGeom>
        </p:spPr>
      </p:pic>
      <p:pic>
        <p:nvPicPr>
          <p:cNvPr id="102" name="Picture 101" descr="A close up of a cage&#10;&#10;Description automatically generated">
            <a:extLst>
              <a:ext uri="{FF2B5EF4-FFF2-40B4-BE49-F238E27FC236}">
                <a16:creationId xmlns:a16="http://schemas.microsoft.com/office/drawing/2014/main" id="{E36F1379-C74F-0843-9948-F6017E69A9F4}"/>
              </a:ext>
            </a:extLst>
          </p:cNvPr>
          <p:cNvPicPr>
            <a:picLocks noChangeAspect="1"/>
          </p:cNvPicPr>
          <p:nvPr/>
        </p:nvPicPr>
        <p:blipFill rotWithShape="1">
          <a:blip r:embed="rId19"/>
          <a:srcRect l="19240" t="20122" r="25340" b="7282"/>
          <a:stretch/>
        </p:blipFill>
        <p:spPr>
          <a:xfrm rot="5400000">
            <a:off x="31571996" y="18884866"/>
            <a:ext cx="1688107" cy="1749815"/>
          </a:xfrm>
          <a:prstGeom prst="rect">
            <a:avLst/>
          </a:prstGeom>
        </p:spPr>
      </p:pic>
      <p:pic>
        <p:nvPicPr>
          <p:cNvPr id="103" name="Picture 102" descr="A red white and blue plate sitting on a table&#10;&#10;Description automatically generated">
            <a:extLst>
              <a:ext uri="{FF2B5EF4-FFF2-40B4-BE49-F238E27FC236}">
                <a16:creationId xmlns:a16="http://schemas.microsoft.com/office/drawing/2014/main" id="{E0B0BCB9-C8A2-6A43-899F-AFAC5A1E4BE1}"/>
              </a:ext>
            </a:extLst>
          </p:cNvPr>
          <p:cNvPicPr>
            <a:picLocks noChangeAspect="1"/>
          </p:cNvPicPr>
          <p:nvPr/>
        </p:nvPicPr>
        <p:blipFill rotWithShape="1">
          <a:blip r:embed="rId20"/>
          <a:srcRect l="19625" t="18094" r="29920" b="15769"/>
          <a:stretch/>
        </p:blipFill>
        <p:spPr>
          <a:xfrm rot="5400000">
            <a:off x="33708422" y="18877665"/>
            <a:ext cx="1702508" cy="1749817"/>
          </a:xfrm>
          <a:prstGeom prst="rect">
            <a:avLst/>
          </a:prstGeom>
        </p:spPr>
      </p:pic>
      <p:pic>
        <p:nvPicPr>
          <p:cNvPr id="104" name="Picture 103" descr="A bowl of food on a plate&#10;&#10;Description automatically generated">
            <a:extLst>
              <a:ext uri="{FF2B5EF4-FFF2-40B4-BE49-F238E27FC236}">
                <a16:creationId xmlns:a16="http://schemas.microsoft.com/office/drawing/2014/main" id="{A76942AF-AD1E-9E46-9859-A5E3B3392941}"/>
              </a:ext>
            </a:extLst>
          </p:cNvPr>
          <p:cNvPicPr>
            <a:picLocks noChangeAspect="1"/>
          </p:cNvPicPr>
          <p:nvPr/>
        </p:nvPicPr>
        <p:blipFill rotWithShape="1">
          <a:blip r:embed="rId21"/>
          <a:srcRect l="32634" t="33197" r="32719" b="19260"/>
          <a:stretch/>
        </p:blipFill>
        <p:spPr>
          <a:xfrm rot="5400000">
            <a:off x="40062549" y="18884866"/>
            <a:ext cx="1688108" cy="1749814"/>
          </a:xfrm>
          <a:prstGeom prst="rect">
            <a:avLst/>
          </a:prstGeom>
        </p:spPr>
      </p:pic>
      <p:pic>
        <p:nvPicPr>
          <p:cNvPr id="105" name="Picture 104" descr="A picture containing table, floor, indoor, food&#10;&#10;Description automatically generated">
            <a:extLst>
              <a:ext uri="{FF2B5EF4-FFF2-40B4-BE49-F238E27FC236}">
                <a16:creationId xmlns:a16="http://schemas.microsoft.com/office/drawing/2014/main" id="{A0F81E35-BE04-244D-ABB5-0CEF1AC6BBA3}"/>
              </a:ext>
            </a:extLst>
          </p:cNvPr>
          <p:cNvPicPr>
            <a:picLocks noChangeAspect="1"/>
          </p:cNvPicPr>
          <p:nvPr/>
        </p:nvPicPr>
        <p:blipFill rotWithShape="1">
          <a:blip r:embed="rId22"/>
          <a:srcRect l="34325" t="18551" r="22129" b="24929"/>
          <a:stretch/>
        </p:blipFill>
        <p:spPr>
          <a:xfrm rot="5400000">
            <a:off x="37904464" y="18884867"/>
            <a:ext cx="1688107" cy="1749814"/>
          </a:xfrm>
          <a:prstGeom prst="rect">
            <a:avLst/>
          </a:prstGeom>
        </p:spPr>
      </p:pic>
      <p:pic>
        <p:nvPicPr>
          <p:cNvPr id="106" name="Picture 105" descr="A picture containing indoor, floor, table, plate&#10;&#10;Description automatically generated">
            <a:extLst>
              <a:ext uri="{FF2B5EF4-FFF2-40B4-BE49-F238E27FC236}">
                <a16:creationId xmlns:a16="http://schemas.microsoft.com/office/drawing/2014/main" id="{576A287C-8380-0B4D-A76A-A9C3C2A610EC}"/>
              </a:ext>
            </a:extLst>
          </p:cNvPr>
          <p:cNvPicPr>
            <a:picLocks noChangeAspect="1"/>
          </p:cNvPicPr>
          <p:nvPr/>
        </p:nvPicPr>
        <p:blipFill rotWithShape="1">
          <a:blip r:embed="rId23"/>
          <a:srcRect l="31439" t="16138" r="26205" b="23052"/>
          <a:stretch/>
        </p:blipFill>
        <p:spPr>
          <a:xfrm rot="5400000">
            <a:off x="35755617" y="18894107"/>
            <a:ext cx="1688107" cy="1731335"/>
          </a:xfrm>
          <a:prstGeom prst="rect">
            <a:avLst/>
          </a:prstGeom>
        </p:spPr>
      </p:pic>
      <p:pic>
        <p:nvPicPr>
          <p:cNvPr id="107" name="Picture 106" descr="A box filled with different types of food&#10;&#10;Description automatically generated">
            <a:extLst>
              <a:ext uri="{FF2B5EF4-FFF2-40B4-BE49-F238E27FC236}">
                <a16:creationId xmlns:a16="http://schemas.microsoft.com/office/drawing/2014/main" id="{48E23C7A-1965-EC4B-A0AB-53DDFA6C925F}"/>
              </a:ext>
            </a:extLst>
          </p:cNvPr>
          <p:cNvPicPr>
            <a:picLocks noChangeAspect="1"/>
          </p:cNvPicPr>
          <p:nvPr/>
        </p:nvPicPr>
        <p:blipFill rotWithShape="1">
          <a:blip r:embed="rId15"/>
          <a:srcRect t="21740" b="24130"/>
          <a:stretch/>
        </p:blipFill>
        <p:spPr>
          <a:xfrm>
            <a:off x="31652422" y="2000114"/>
            <a:ext cx="4482023" cy="1319395"/>
          </a:xfrm>
          <a:prstGeom prst="rect">
            <a:avLst/>
          </a:prstGeom>
        </p:spPr>
      </p:pic>
      <p:sp>
        <p:nvSpPr>
          <p:cNvPr id="108" name="TextBox 107">
            <a:extLst>
              <a:ext uri="{FF2B5EF4-FFF2-40B4-BE49-F238E27FC236}">
                <a16:creationId xmlns:a16="http://schemas.microsoft.com/office/drawing/2014/main" id="{91CB52F7-EBE2-854B-ABA8-0064862D9D99}"/>
              </a:ext>
            </a:extLst>
          </p:cNvPr>
          <p:cNvSpPr txBox="1"/>
          <p:nvPr/>
        </p:nvSpPr>
        <p:spPr>
          <a:xfrm>
            <a:off x="29252326" y="17648585"/>
            <a:ext cx="12801600" cy="1092607"/>
          </a:xfrm>
          <a:prstGeom prst="rect">
            <a:avLst/>
          </a:prstGeom>
          <a:solidFill>
            <a:schemeClr val="accent4">
              <a:lumMod val="20000"/>
              <a:lumOff val="80000"/>
            </a:schemeClr>
          </a:solidFill>
        </p:spPr>
        <p:txBody>
          <a:bodyPr wrap="square" rtlCol="0">
            <a:spAutoFit/>
          </a:bodyPr>
          <a:lstStyle/>
          <a:p>
            <a:pPr algn="ctr"/>
            <a:r>
              <a:rPr lang="en-US" sz="6500" dirty="0"/>
              <a:t>Cookies</a:t>
            </a:r>
          </a:p>
        </p:txBody>
      </p:sp>
      <p:sp>
        <p:nvSpPr>
          <p:cNvPr id="55" name="TextBox 54">
            <a:extLst>
              <a:ext uri="{FF2B5EF4-FFF2-40B4-BE49-F238E27FC236}">
                <a16:creationId xmlns:a16="http://schemas.microsoft.com/office/drawing/2014/main" id="{B27FEDC8-E67A-2E40-89B7-54479E427576}"/>
              </a:ext>
            </a:extLst>
          </p:cNvPr>
          <p:cNvSpPr txBox="1"/>
          <p:nvPr/>
        </p:nvSpPr>
        <p:spPr>
          <a:xfrm>
            <a:off x="15112232" y="23769159"/>
            <a:ext cx="13577504" cy="861774"/>
          </a:xfrm>
          <a:prstGeom prst="rect">
            <a:avLst/>
          </a:prstGeom>
          <a:noFill/>
        </p:spPr>
        <p:txBody>
          <a:bodyPr wrap="square" numCol="1" rtlCol="0">
            <a:spAutoFit/>
          </a:bodyPr>
          <a:lstStyle/>
          <a:p>
            <a:pPr algn="ctr"/>
            <a:r>
              <a:rPr lang="en-US" sz="5000" dirty="0"/>
              <a:t>Analyzing Results </a:t>
            </a:r>
          </a:p>
        </p:txBody>
      </p:sp>
      <mc:AlternateContent xmlns:mc="http://schemas.openxmlformats.org/markup-compatibility/2006">
        <mc:Choice xmlns:a14="http://schemas.microsoft.com/office/drawing/2010/main" Requires="a14">
          <p:sp>
            <p:nvSpPr>
              <p:cNvPr id="61" name="TextBox 60">
                <a:extLst>
                  <a:ext uri="{FF2B5EF4-FFF2-40B4-BE49-F238E27FC236}">
                    <a16:creationId xmlns:a16="http://schemas.microsoft.com/office/drawing/2014/main" id="{80D33CD3-FFCE-314D-9168-C02AE13A55A5}"/>
                  </a:ext>
                </a:extLst>
              </p:cNvPr>
              <p:cNvSpPr txBox="1"/>
              <p:nvPr/>
            </p:nvSpPr>
            <p:spPr>
              <a:xfrm>
                <a:off x="15394251" y="24506465"/>
                <a:ext cx="6788666" cy="3003707"/>
              </a:xfrm>
              <a:prstGeom prst="rect">
                <a:avLst/>
              </a:prstGeom>
              <a:noFill/>
            </p:spPr>
            <p:txBody>
              <a:bodyPr wrap="square" numCol="1" rtlCol="0">
                <a:spAutoFit/>
              </a:bodyPr>
              <a:lstStyle/>
              <a:p>
                <a:pPr algn="ctr"/>
                <a:r>
                  <a:rPr lang="en-US" sz="4000" dirty="0"/>
                  <a:t>Calculating Mean Square Error </a:t>
                </a:r>
              </a:p>
              <a:p>
                <a:pPr algn="ctr"/>
                <a14:m>
                  <m:oMathPara xmlns:m="http://schemas.openxmlformats.org/officeDocument/2006/math">
                    <m:oMathParaPr>
                      <m:jc m:val="centerGroup"/>
                    </m:oMathParaPr>
                    <m:oMath xmlns:m="http://schemas.openxmlformats.org/officeDocument/2006/math">
                      <m:f>
                        <m:fPr>
                          <m:ctrlPr>
                            <a:rPr lang="en-US" sz="4000" i="1">
                              <a:latin typeface="Cambria Math" panose="02040503050406030204" pitchFamily="18" charset="0"/>
                            </a:rPr>
                          </m:ctrlPr>
                        </m:fPr>
                        <m:num>
                          <m:r>
                            <a:rPr lang="en-US" sz="4000" i="1">
                              <a:latin typeface="Cambria Math" panose="02040503050406030204" pitchFamily="18" charset="0"/>
                            </a:rPr>
                            <m:t>1</m:t>
                          </m:r>
                        </m:num>
                        <m:den>
                          <m:r>
                            <a:rPr lang="en-US" sz="4000" i="1">
                              <a:latin typeface="Cambria Math" panose="02040503050406030204" pitchFamily="18" charset="0"/>
                            </a:rPr>
                            <m:t>𝑛</m:t>
                          </m:r>
                        </m:den>
                      </m:f>
                      <m:nary>
                        <m:naryPr>
                          <m:chr m:val="∑"/>
                          <m:ctrlPr>
                            <a:rPr lang="en-US" sz="4000" i="1">
                              <a:latin typeface="Cambria Math" panose="02040503050406030204" pitchFamily="18" charset="0"/>
                            </a:rPr>
                          </m:ctrlPr>
                        </m:naryPr>
                        <m:sub>
                          <m:r>
                            <m:rPr>
                              <m:brk m:alnAt="23"/>
                            </m:rPr>
                            <a:rPr lang="en-US" sz="4000" i="1">
                              <a:latin typeface="Cambria Math" panose="02040503050406030204" pitchFamily="18" charset="0"/>
                            </a:rPr>
                            <m:t>𝑖</m:t>
                          </m:r>
                          <m:r>
                            <a:rPr lang="en-US" sz="4000" i="1">
                              <a:latin typeface="Cambria Math" panose="02040503050406030204" pitchFamily="18" charset="0"/>
                            </a:rPr>
                            <m:t>=1</m:t>
                          </m:r>
                        </m:sub>
                        <m:sup>
                          <m:r>
                            <a:rPr lang="en-US" sz="4000" i="1">
                              <a:latin typeface="Cambria Math" panose="02040503050406030204" pitchFamily="18" charset="0"/>
                            </a:rPr>
                            <m:t>𝑛</m:t>
                          </m:r>
                        </m:sup>
                        <m:e>
                          <m:sSup>
                            <m:sSupPr>
                              <m:ctrlPr>
                                <a:rPr lang="en-US" sz="4000" i="1">
                                  <a:latin typeface="Cambria Math" panose="02040503050406030204" pitchFamily="18" charset="0"/>
                                </a:rPr>
                              </m:ctrlPr>
                            </m:sSupPr>
                            <m:e>
                              <m:r>
                                <a:rPr lang="en-US" sz="4000" i="1">
                                  <a:latin typeface="Cambria Math" panose="02040503050406030204" pitchFamily="18" charset="0"/>
                                </a:rPr>
                                <m:t>(</m:t>
                              </m:r>
                              <m:sSub>
                                <m:sSubPr>
                                  <m:ctrlPr>
                                    <a:rPr lang="en-US" sz="4000" i="1">
                                      <a:latin typeface="Cambria Math" panose="02040503050406030204" pitchFamily="18" charset="0"/>
                                    </a:rPr>
                                  </m:ctrlPr>
                                </m:sSubPr>
                                <m:e>
                                  <m:r>
                                    <a:rPr lang="en-US" sz="4000" i="1">
                                      <a:latin typeface="Cambria Math" panose="02040503050406030204" pitchFamily="18" charset="0"/>
                                    </a:rPr>
                                    <m:t>𝑌</m:t>
                                  </m:r>
                                </m:e>
                                <m:sub>
                                  <m:r>
                                    <a:rPr lang="en-US" sz="4000" i="1">
                                      <a:latin typeface="Cambria Math" panose="02040503050406030204" pitchFamily="18" charset="0"/>
                                    </a:rPr>
                                    <m:t>𝑖</m:t>
                                  </m:r>
                                </m:sub>
                              </m:sSub>
                              <m:r>
                                <a:rPr lang="en-US" sz="4000" i="1">
                                  <a:latin typeface="Cambria Math" panose="02040503050406030204" pitchFamily="18" charset="0"/>
                                </a:rPr>
                                <m:t>−</m:t>
                              </m:r>
                              <m:sSub>
                                <m:sSubPr>
                                  <m:ctrlPr>
                                    <a:rPr lang="en-US" sz="4000" i="1">
                                      <a:latin typeface="Cambria Math" panose="02040503050406030204" pitchFamily="18" charset="0"/>
                                    </a:rPr>
                                  </m:ctrlPr>
                                </m:sSubPr>
                                <m:e>
                                  <m:acc>
                                    <m:accPr>
                                      <m:chr m:val="̂"/>
                                      <m:ctrlPr>
                                        <a:rPr lang="en-US" sz="4000" i="1">
                                          <a:latin typeface="Cambria Math" panose="02040503050406030204" pitchFamily="18" charset="0"/>
                                        </a:rPr>
                                      </m:ctrlPr>
                                    </m:accPr>
                                    <m:e>
                                      <m:r>
                                        <a:rPr lang="en-US" sz="4000" i="1">
                                          <a:latin typeface="Cambria Math" panose="02040503050406030204" pitchFamily="18" charset="0"/>
                                        </a:rPr>
                                        <m:t>𝑌</m:t>
                                      </m:r>
                                    </m:e>
                                  </m:acc>
                                </m:e>
                                <m:sub>
                                  <m:r>
                                    <a:rPr lang="en-US" sz="4000" i="1">
                                      <a:latin typeface="Cambria Math" panose="02040503050406030204" pitchFamily="18" charset="0"/>
                                    </a:rPr>
                                    <m:t>𝑖</m:t>
                                  </m:r>
                                </m:sub>
                              </m:sSub>
                              <m:r>
                                <a:rPr lang="en-US" sz="4000" i="1">
                                  <a:latin typeface="Cambria Math" panose="02040503050406030204" pitchFamily="18" charset="0"/>
                                </a:rPr>
                                <m:t>)</m:t>
                              </m:r>
                            </m:e>
                            <m:sup>
                              <m:r>
                                <a:rPr lang="en-US" sz="4000" i="1">
                                  <a:latin typeface="Cambria Math" panose="02040503050406030204" pitchFamily="18" charset="0"/>
                                </a:rPr>
                                <m:t>2</m:t>
                              </m:r>
                            </m:sup>
                          </m:sSup>
                          <m:r>
                            <a:rPr lang="en-US" sz="4000" i="1">
                              <a:latin typeface="Cambria Math" panose="02040503050406030204" pitchFamily="18" charset="0"/>
                            </a:rPr>
                            <m:t> </m:t>
                          </m:r>
                        </m:e>
                      </m:nary>
                    </m:oMath>
                  </m:oMathPara>
                </a14:m>
                <a:endParaRPr lang="en-US" sz="4000" dirty="0"/>
              </a:p>
              <a:p>
                <a:pPr algn="ctr"/>
                <a:endParaRPr lang="en-US" sz="4000" dirty="0"/>
              </a:p>
            </p:txBody>
          </p:sp>
        </mc:Choice>
        <mc:Fallback>
          <p:sp>
            <p:nvSpPr>
              <p:cNvPr id="61" name="TextBox 60">
                <a:extLst>
                  <a:ext uri="{FF2B5EF4-FFF2-40B4-BE49-F238E27FC236}">
                    <a16:creationId xmlns:a16="http://schemas.microsoft.com/office/drawing/2014/main" id="{80D33CD3-FFCE-314D-9168-C02AE13A55A5}"/>
                  </a:ext>
                </a:extLst>
              </p:cNvPr>
              <p:cNvSpPr txBox="1">
                <a:spLocks noRot="1" noChangeAspect="1" noMove="1" noResize="1" noEditPoints="1" noAdjustHandles="1" noChangeArrowheads="1" noChangeShapeType="1" noTextEdit="1"/>
              </p:cNvSpPr>
              <p:nvPr/>
            </p:nvSpPr>
            <p:spPr>
              <a:xfrm>
                <a:off x="15394251" y="24506465"/>
                <a:ext cx="6788666" cy="3003707"/>
              </a:xfrm>
              <a:prstGeom prst="rect">
                <a:avLst/>
              </a:prstGeom>
              <a:blipFill>
                <a:blip r:embed="rId24"/>
                <a:stretch>
                  <a:fillRect l="-748" t="-45570" r="-2243" b="-7890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9" name="TextBox 108">
                <a:extLst>
                  <a:ext uri="{FF2B5EF4-FFF2-40B4-BE49-F238E27FC236}">
                    <a16:creationId xmlns:a16="http://schemas.microsoft.com/office/drawing/2014/main" id="{C0D18CCA-F5E5-3E44-AADE-04D5353B0CD4}"/>
                  </a:ext>
                </a:extLst>
              </p:cNvPr>
              <p:cNvSpPr txBox="1"/>
              <p:nvPr/>
            </p:nvSpPr>
            <p:spPr>
              <a:xfrm>
                <a:off x="22066054" y="24507053"/>
                <a:ext cx="6584728" cy="2198230"/>
              </a:xfrm>
              <a:prstGeom prst="rect">
                <a:avLst/>
              </a:prstGeom>
              <a:noFill/>
            </p:spPr>
            <p:txBody>
              <a:bodyPr wrap="square" numCol="1" rtlCol="0">
                <a:spAutoFit/>
              </a:bodyPr>
              <a:lstStyle/>
              <a:p>
                <a:pPr algn="ctr"/>
                <a:r>
                  <a:rPr lang="en-US" sz="4000" dirty="0"/>
                  <a:t>Minimizing Cross Entropy Loss</a:t>
                </a:r>
              </a:p>
              <a:p>
                <a:pPr algn="ctr"/>
                <a14:m>
                  <m:oMathPara xmlns:m="http://schemas.openxmlformats.org/officeDocument/2006/math">
                    <m:oMathParaPr>
                      <m:jc m:val="centerGroup"/>
                    </m:oMathParaPr>
                    <m:oMath xmlns:m="http://schemas.openxmlformats.org/officeDocument/2006/math">
                      <m:r>
                        <a:rPr lang="en-US" sz="4000" i="1">
                          <a:latin typeface="Cambria Math" panose="02040503050406030204" pitchFamily="18" charset="0"/>
                        </a:rPr>
                        <m:t>−</m:t>
                      </m:r>
                      <m:nary>
                        <m:naryPr>
                          <m:chr m:val="∑"/>
                          <m:subHide m:val="on"/>
                          <m:supHide m:val="on"/>
                          <m:ctrlPr>
                            <a:rPr lang="en-US" sz="4000" i="1">
                              <a:latin typeface="Cambria Math" panose="02040503050406030204" pitchFamily="18" charset="0"/>
                            </a:rPr>
                          </m:ctrlPr>
                        </m:naryPr>
                        <m:sub/>
                        <m:sup/>
                        <m:e>
                          <m:r>
                            <a:rPr lang="en-US" sz="4000" i="1">
                              <a:latin typeface="Cambria Math" panose="02040503050406030204" pitchFamily="18" charset="0"/>
                            </a:rPr>
                            <m:t>𝑝</m:t>
                          </m:r>
                          <m:d>
                            <m:dPr>
                              <m:ctrlPr>
                                <a:rPr lang="en-US" sz="4000" i="1">
                                  <a:latin typeface="Cambria Math" panose="02040503050406030204" pitchFamily="18" charset="0"/>
                                </a:rPr>
                              </m:ctrlPr>
                            </m:dPr>
                            <m:e>
                              <m:r>
                                <a:rPr lang="en-US" sz="4000" i="1">
                                  <a:latin typeface="Cambria Math" panose="02040503050406030204" pitchFamily="18" charset="0"/>
                                </a:rPr>
                                <m:t>𝑥</m:t>
                              </m:r>
                            </m:e>
                          </m:d>
                          <m:r>
                            <a:rPr lang="en-US" sz="4000" i="1">
                              <a:latin typeface="Cambria Math" panose="02040503050406030204" pitchFamily="18" charset="0"/>
                            </a:rPr>
                            <m:t>𝑙𝑜𝑔𝑝</m:t>
                          </m:r>
                          <m:r>
                            <a:rPr lang="en-US" sz="4000" i="1">
                              <a:latin typeface="Cambria Math" panose="02040503050406030204" pitchFamily="18" charset="0"/>
                            </a:rPr>
                            <m:t>(</m:t>
                          </m:r>
                          <m:r>
                            <a:rPr lang="en-US" sz="4000" i="1">
                              <a:latin typeface="Cambria Math" panose="02040503050406030204" pitchFamily="18" charset="0"/>
                            </a:rPr>
                            <m:t>𝑥</m:t>
                          </m:r>
                          <m:r>
                            <a:rPr lang="en-US" sz="4000" i="1">
                              <a:latin typeface="Cambria Math" panose="02040503050406030204" pitchFamily="18" charset="0"/>
                            </a:rPr>
                            <m:t>)</m:t>
                          </m:r>
                        </m:e>
                      </m:nary>
                    </m:oMath>
                  </m:oMathPara>
                </a14:m>
                <a:endParaRPr lang="en-US" sz="4000" dirty="0"/>
              </a:p>
            </p:txBody>
          </p:sp>
        </mc:Choice>
        <mc:Fallback>
          <p:sp>
            <p:nvSpPr>
              <p:cNvPr id="109" name="TextBox 108">
                <a:extLst>
                  <a:ext uri="{FF2B5EF4-FFF2-40B4-BE49-F238E27FC236}">
                    <a16:creationId xmlns:a16="http://schemas.microsoft.com/office/drawing/2014/main" id="{C0D18CCA-F5E5-3E44-AADE-04D5353B0CD4}"/>
                  </a:ext>
                </a:extLst>
              </p:cNvPr>
              <p:cNvSpPr txBox="1">
                <a:spLocks noRot="1" noChangeAspect="1" noMove="1" noResize="1" noEditPoints="1" noAdjustHandles="1" noChangeArrowheads="1" noChangeShapeType="1" noTextEdit="1"/>
              </p:cNvSpPr>
              <p:nvPr/>
            </p:nvSpPr>
            <p:spPr>
              <a:xfrm>
                <a:off x="22066054" y="24507053"/>
                <a:ext cx="6584728" cy="2198230"/>
              </a:xfrm>
              <a:prstGeom prst="rect">
                <a:avLst/>
              </a:prstGeom>
              <a:blipFill>
                <a:blip r:embed="rId25"/>
                <a:stretch>
                  <a:fillRect l="-2115" t="-70690" r="-1731" b="-135057"/>
                </a:stretch>
              </a:blipFill>
            </p:spPr>
            <p:txBody>
              <a:bodyPr/>
              <a:lstStyle/>
              <a:p>
                <a:r>
                  <a:rPr lang="en-US">
                    <a:noFill/>
                  </a:rPr>
                  <a:t> </a:t>
                </a:r>
              </a:p>
            </p:txBody>
          </p:sp>
        </mc:Fallback>
      </mc:AlternateContent>
      <p:sp>
        <p:nvSpPr>
          <p:cNvPr id="111" name="TextBox 110">
            <a:extLst>
              <a:ext uri="{FF2B5EF4-FFF2-40B4-BE49-F238E27FC236}">
                <a16:creationId xmlns:a16="http://schemas.microsoft.com/office/drawing/2014/main" id="{A29C7CDE-80A3-CA4D-9537-8A9ECC5FEA2F}"/>
              </a:ext>
            </a:extLst>
          </p:cNvPr>
          <p:cNvSpPr txBox="1"/>
          <p:nvPr/>
        </p:nvSpPr>
        <p:spPr>
          <a:xfrm>
            <a:off x="16724041" y="16550945"/>
            <a:ext cx="6698681" cy="1323439"/>
          </a:xfrm>
          <a:prstGeom prst="rect">
            <a:avLst/>
          </a:prstGeom>
          <a:noFill/>
        </p:spPr>
        <p:txBody>
          <a:bodyPr wrap="square" numCol="1" rtlCol="0">
            <a:spAutoFit/>
          </a:bodyPr>
          <a:lstStyle/>
          <a:p>
            <a:pPr algn="ctr"/>
            <a:r>
              <a:rPr lang="en-US" sz="4000" dirty="0"/>
              <a:t>Simplicity</a:t>
            </a:r>
          </a:p>
          <a:p>
            <a:pPr algn="ctr"/>
            <a:r>
              <a:rPr lang="en-US" sz="4000" dirty="0"/>
              <a:t>Loss= ||y-y^{*}||+||w||</a:t>
            </a:r>
          </a:p>
        </p:txBody>
      </p:sp>
      <p:sp>
        <p:nvSpPr>
          <p:cNvPr id="67" name="TextBox 66">
            <a:extLst>
              <a:ext uri="{FF2B5EF4-FFF2-40B4-BE49-F238E27FC236}">
                <a16:creationId xmlns:a16="http://schemas.microsoft.com/office/drawing/2014/main" id="{461849BD-D371-8E4D-8DCA-F14904C4BF6D}"/>
              </a:ext>
            </a:extLst>
          </p:cNvPr>
          <p:cNvSpPr txBox="1"/>
          <p:nvPr/>
        </p:nvSpPr>
        <p:spPr>
          <a:xfrm>
            <a:off x="22525695" y="16552516"/>
            <a:ext cx="4259889" cy="1323439"/>
          </a:xfrm>
          <a:prstGeom prst="rect">
            <a:avLst/>
          </a:prstGeom>
          <a:noFill/>
        </p:spPr>
        <p:txBody>
          <a:bodyPr wrap="square" rtlCol="0">
            <a:spAutoFit/>
          </a:bodyPr>
          <a:lstStyle/>
          <a:p>
            <a:pPr algn="ctr"/>
            <a:r>
              <a:rPr lang="en-US" sz="4000" dirty="0"/>
              <a:t>Uniqueness </a:t>
            </a:r>
          </a:p>
          <a:p>
            <a:pPr algn="ctr"/>
            <a:r>
              <a:rPr lang="en-US" sz="4000" dirty="0"/>
              <a:t>min || x-x||</a:t>
            </a:r>
          </a:p>
        </p:txBody>
      </p:sp>
    </p:spTree>
    <p:extLst>
      <p:ext uri="{BB962C8B-B14F-4D97-AF65-F5344CB8AC3E}">
        <p14:creationId xmlns:p14="http://schemas.microsoft.com/office/powerpoint/2010/main" val="3480736735"/>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sz="4000" dirty="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612</TotalTime>
  <Words>621</Words>
  <Application>Microsoft Macintosh PowerPoint</Application>
  <PresentationFormat>Custom</PresentationFormat>
  <Paragraphs>65</Paragraphs>
  <Slides>1</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vt:i4>
      </vt:variant>
    </vt:vector>
  </HeadingPairs>
  <TitlesOfParts>
    <vt:vector size="6" baseType="lpstr">
      <vt:lpstr>Arial</vt:lpstr>
      <vt:lpstr>Calibri</vt:lpstr>
      <vt:lpstr>Calibri Light</vt:lpstr>
      <vt:lpstr>Cambria Math</vt:lpstr>
      <vt:lpstr>Office Theme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Jill O'Brien</dc:creator>
  <cp:lastModifiedBy>Jill O'Brien</cp:lastModifiedBy>
  <cp:revision>72</cp:revision>
  <dcterms:created xsi:type="dcterms:W3CDTF">2019-03-28T19:37:41Z</dcterms:created>
  <dcterms:modified xsi:type="dcterms:W3CDTF">2019-04-14T15:21:05Z</dcterms:modified>
</cp:coreProperties>
</file>